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56" r:id="rId3"/>
    <p:sldId id="357" r:id="rId4"/>
    <p:sldId id="366" r:id="rId5"/>
    <p:sldId id="358" r:id="rId6"/>
    <p:sldId id="359" r:id="rId7"/>
    <p:sldId id="365" r:id="rId8"/>
    <p:sldId id="362" r:id="rId9"/>
    <p:sldId id="363" r:id="rId10"/>
    <p:sldId id="364" r:id="rId11"/>
    <p:sldId id="360" r:id="rId12"/>
    <p:sldId id="361" r:id="rId13"/>
    <p:sldId id="367" r:id="rId14"/>
    <p:sldId id="368" r:id="rId15"/>
    <p:sldId id="369" r:id="rId16"/>
    <p:sldId id="370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</p:sldIdLst>
  <p:sldSz cx="9144000" cy="6858000" type="screen4x3"/>
  <p:notesSz cx="6797675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18D96A-8135-7742-8672-BDD8E2678190}">
          <p14:sldIdLst>
            <p14:sldId id="256"/>
            <p14:sldId id="356"/>
            <p14:sldId id="357"/>
            <p14:sldId id="366"/>
            <p14:sldId id="358"/>
            <p14:sldId id="359"/>
            <p14:sldId id="365"/>
            <p14:sldId id="362"/>
            <p14:sldId id="363"/>
            <p14:sldId id="364"/>
            <p14:sldId id="360"/>
            <p14:sldId id="361"/>
            <p14:sldId id="367"/>
            <p14:sldId id="368"/>
            <p14:sldId id="369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선화" initials="이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674" autoAdjust="0"/>
  </p:normalViewPr>
  <p:slideViewPr>
    <p:cSldViewPr snapToGrid="0">
      <p:cViewPr varScale="1">
        <p:scale>
          <a:sx n="110" d="100"/>
          <a:sy n="110" d="100"/>
        </p:scale>
        <p:origin x="19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B5F46-9C89-419F-B991-CEA7B2323353}" type="datetimeFigureOut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3160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B73D-553F-488D-A0C2-01A4613A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21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443BB-8A2E-6E46-A5EE-3DA221B2B6A4}" type="datetimeFigureOut">
              <a:rPr lang="en-US" smtClean="0"/>
              <a:t>2/19/2018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9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F8EBC-4729-A249-8C84-6A244D859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FE367-298C-4C4D-8F2C-C9CFCAD3AC15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8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7FAE-D7B9-4A2F-BD32-E5E19D7E23E1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8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EE8E0-339D-48AB-9280-AF60B6F9E23E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8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66"/>
            <a:ext cx="9144000" cy="1393184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6107"/>
            <a:ext cx="2057400" cy="365125"/>
          </a:xfrm>
        </p:spPr>
        <p:txBody>
          <a:bodyPr/>
          <a:lstStyle/>
          <a:p>
            <a:fld id="{A64E83F7-B54A-4467-AE40-4169B6BB3B4B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76107"/>
            <a:ext cx="3086100" cy="365125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융합데이터분석연구실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76106"/>
            <a:ext cx="2057400" cy="365125"/>
          </a:xfrm>
        </p:spPr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0" y="6387839"/>
            <a:ext cx="8915400" cy="1825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Source : </a:t>
            </a:r>
          </a:p>
        </p:txBody>
      </p:sp>
    </p:spTree>
    <p:extLst>
      <p:ext uri="{BB962C8B-B14F-4D97-AF65-F5344CB8AC3E}">
        <p14:creationId xmlns:p14="http://schemas.microsoft.com/office/powerpoint/2010/main" val="317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BB1-9E0B-48F4-90C9-364E6193E9D6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8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4D09-91A7-4FC1-9BA1-E988B03BBE41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DFD6-0CDB-427C-8DE8-F6B73DE6029E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4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065EF-D420-4189-A8D9-FA6D857F3E32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2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7FABF-4FEE-45D7-A045-463A166BA7ED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6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555F-3689-4683-A01D-F5CDD6CC55F3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0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DCEBD-FF6B-4B0F-A542-4F94D0989B99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4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B82AD-121F-48E6-A01C-8F3D4EAD9D2C}" type="datetime1">
              <a:rPr lang="ko-KR" altLang="en-US" smtClean="0"/>
              <a:t>2018-02-19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 융합데이터분석연구실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딥러닝 세미나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 Recurrent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</a:p>
          <a:p>
            <a:r>
              <a:rPr lang="ko-KR" altLang="en-US" dirty="0"/>
              <a:t>융합데이터 분석 연구실 </a:t>
            </a:r>
            <a:endParaRPr lang="en-US" altLang="ko-KR" dirty="0"/>
          </a:p>
          <a:p>
            <a:r>
              <a:rPr lang="en-US" altLang="ko-KR" dirty="0"/>
              <a:t>20180219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011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A37D-5AEE-BB4A-B53D-527B9E9E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ko-KR" altLang="en-US" dirty="0"/>
              <a:t>특징 </a:t>
            </a:r>
            <a:r>
              <a:rPr lang="en-US" altLang="ko-KR" dirty="0"/>
              <a:t>3 (?)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hyperbolic tangent activation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5D2E-B438-C74C-B428-DD8C3CCD0D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435137"/>
            <a:ext cx="8915400" cy="182563"/>
          </a:xfrm>
        </p:spPr>
        <p:txBody>
          <a:bodyPr/>
          <a:lstStyle/>
          <a:p>
            <a:r>
              <a:rPr lang="en-US" dirty="0"/>
              <a:t>Slide Credit : https://</a:t>
            </a:r>
            <a:r>
              <a:rPr lang="en-US" dirty="0" err="1"/>
              <a:t>www.sintef.no</a:t>
            </a:r>
            <a:r>
              <a:rPr lang="en-US" dirty="0"/>
              <a:t>/</a:t>
            </a:r>
            <a:r>
              <a:rPr lang="en-US" dirty="0" err="1"/>
              <a:t>contentassets</a:t>
            </a:r>
            <a:r>
              <a:rPr lang="en-US" dirty="0"/>
              <a:t>/9689621c8cda44d9b2bc91c5fba21135/</a:t>
            </a:r>
            <a:r>
              <a:rPr lang="en-US" dirty="0" err="1"/>
              <a:t>bianchi.pdf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3B729-9F0A-024F-86FE-A3DBAC1D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742"/>
            <a:ext cx="9144000" cy="506209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1C17-099C-3F48-B781-778A3AC9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Labelling -  Sequential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D106-4B89-FA4E-A124-26BC172336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Source : A Gentle Tutorial of Recurrent Neural Network with Error Backpropagation, Gang Chen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DD40F-13B1-004F-A6A9-A044281F07B8}"/>
              </a:ext>
            </a:extLst>
          </p:cNvPr>
          <p:cNvSpPr txBox="1"/>
          <p:nvPr/>
        </p:nvSpPr>
        <p:spPr>
          <a:xfrm>
            <a:off x="193431" y="1600200"/>
            <a:ext cx="8563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series</a:t>
            </a:r>
            <a:r>
              <a:rPr lang="ko-KR" altLang="en-US" dirty="0"/>
              <a:t> </a:t>
            </a:r>
            <a:r>
              <a:rPr lang="en-US" altLang="ko-KR" dirty="0"/>
              <a:t>data and Ordered data structures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Time Series Data </a:t>
            </a:r>
            <a:br>
              <a:rPr lang="en-US" altLang="ko-KR" dirty="0"/>
            </a:br>
            <a:r>
              <a:rPr lang="en-US" altLang="ko-KR" dirty="0"/>
              <a:t>   ex) speech or video data, daily prices of stocks, etc.</a:t>
            </a:r>
            <a:br>
              <a:rPr lang="en-US" altLang="ko-KR" dirty="0"/>
            </a:br>
            <a:r>
              <a:rPr lang="en-US" altLang="ko-KR" dirty="0"/>
              <a:t>- Ordered data structures</a:t>
            </a:r>
            <a:br>
              <a:rPr lang="en-US" altLang="ko-KR" dirty="0"/>
            </a:br>
            <a:r>
              <a:rPr lang="en-US" altLang="ko-KR" dirty="0"/>
              <a:t>   ex) text and sentence for handwriting recognition, genes, etc.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altLang="ko-KR" dirty="0"/>
              <a:t>Sequence labelling i.e. classify all items in a sequence.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A5829-C009-0744-8119-4AE875AE0736}"/>
                  </a:ext>
                </a:extLst>
              </p:cNvPr>
              <p:cNvSpPr txBox="1"/>
              <p:nvPr/>
            </p:nvSpPr>
            <p:spPr>
              <a:xfrm>
                <a:off x="1292469" y="4117806"/>
                <a:ext cx="63304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an observation sequence given : 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 …,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/>
                </a:r>
                <a:br>
                  <a:rPr lang="en-US" b="1" dirty="0"/>
                </a:br>
                <a:r>
                  <a:rPr lang="en-US" b="1" dirty="0"/>
                  <a:t>  </a:t>
                </a:r>
                <a:r>
                  <a:rPr lang="en-US" dirty="0"/>
                  <a:t>its corresponding label 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,….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i="1" dirty="0"/>
              </a:p>
              <a:p>
                <a:pPr algn="ctr"/>
                <a:r>
                  <a:rPr lang="en-US" dirty="0"/>
                  <a:t>A map function to be learned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AA5829-C009-0744-8119-4AE875AE0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469" y="4117806"/>
                <a:ext cx="6330462" cy="923330"/>
              </a:xfrm>
              <a:prstGeom prst="rect">
                <a:avLst/>
              </a:prstGeom>
              <a:blipFill>
                <a:blip r:embed="rId2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65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88E7F-4B11-7E42-8739-DDD071F5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labelling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901A8-8FBF-E247-973E-F89DB51449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528519"/>
            <a:ext cx="8915400" cy="182563"/>
          </a:xfrm>
        </p:spPr>
        <p:txBody>
          <a:bodyPr/>
          <a:lstStyle/>
          <a:p>
            <a:r>
              <a:rPr lang="en-US" dirty="0"/>
              <a:t>Source : hands on machine learning with </a:t>
            </a:r>
            <a:r>
              <a:rPr lang="en-US" dirty="0" err="1"/>
              <a:t>scikit</a:t>
            </a:r>
            <a:r>
              <a:rPr lang="en-US" dirty="0"/>
              <a:t> learn and </a:t>
            </a:r>
            <a:r>
              <a:rPr lang="en-US" dirty="0" err="1"/>
              <a:t>tensorflow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629BA-4560-8B44-8EB7-0AF59859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0" y="2380592"/>
            <a:ext cx="4371824" cy="2926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88396-2390-D441-8F51-D41D86A245EB}"/>
              </a:ext>
            </a:extLst>
          </p:cNvPr>
          <p:cNvSpPr txBox="1"/>
          <p:nvPr/>
        </p:nvSpPr>
        <p:spPr>
          <a:xfrm>
            <a:off x="4702629" y="1926771"/>
            <a:ext cx="39515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Top-left :</a:t>
            </a:r>
            <a:br>
              <a:rPr lang="en-US" dirty="0"/>
            </a:br>
            <a:r>
              <a:rPr lang="en-US" dirty="0"/>
              <a:t>- sequence to sequence labelling</a:t>
            </a:r>
            <a:br>
              <a:rPr lang="en-US" dirty="0"/>
            </a:br>
            <a:r>
              <a:rPr lang="en-US" dirty="0"/>
              <a:t>- ex) predicting time series such as stock prices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Top-right:</a:t>
            </a:r>
            <a:br>
              <a:rPr lang="en-US" dirty="0"/>
            </a:br>
            <a:r>
              <a:rPr lang="en-US" dirty="0"/>
              <a:t>- sequence to vector network</a:t>
            </a:r>
            <a:br>
              <a:rPr lang="en-US" dirty="0"/>
            </a:br>
            <a:r>
              <a:rPr lang="en-US" dirty="0"/>
              <a:t>- ex) input as a sequence of words co-</a:t>
            </a:r>
            <a:r>
              <a:rPr lang="en-US" dirty="0" err="1"/>
              <a:t>rresponding</a:t>
            </a:r>
            <a:r>
              <a:rPr lang="en-US" dirty="0"/>
              <a:t> to movie review, output as a sentiment score (</a:t>
            </a:r>
            <a:r>
              <a:rPr lang="en-US" dirty="0" err="1"/>
              <a:t>e.g</a:t>
            </a:r>
            <a:r>
              <a:rPr lang="en-US" dirty="0"/>
              <a:t> -1[hate] to +1[love])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Bottom-left:</a:t>
            </a:r>
            <a:br>
              <a:rPr lang="en-US" dirty="0"/>
            </a:br>
            <a:r>
              <a:rPr lang="en-US" dirty="0"/>
              <a:t>- vector-to-sequence network</a:t>
            </a:r>
            <a:br>
              <a:rPr lang="en-US" dirty="0"/>
            </a:br>
            <a:r>
              <a:rPr lang="en-US" dirty="0"/>
              <a:t>- input : image, output : caption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Bottom-right:</a:t>
            </a:r>
            <a:br>
              <a:rPr lang="en-US" dirty="0"/>
            </a:br>
            <a:r>
              <a:rPr lang="en-US" dirty="0"/>
              <a:t>- sequence to vector network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traslating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9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01FD-1839-2D43-AC0C-01D36720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9EF2A-AFBD-9243-AA7D-35B133965F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Source : Andrey </a:t>
            </a:r>
            <a:r>
              <a:rPr lang="en-US" dirty="0" err="1"/>
              <a:t>Karpathy;s</a:t>
            </a:r>
            <a:r>
              <a:rPr lang="en-US" dirty="0"/>
              <a:t> Blog, 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F84A1-09F6-F844-8D2C-EFDC3FE55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" y="1595791"/>
            <a:ext cx="8539843" cy="458717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2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E2AC-9098-1F4A-948C-E17352048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Through Time(BPTT)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74012-BCCC-DA4D-B761-C4BD186AF270}"/>
              </a:ext>
            </a:extLst>
          </p:cNvPr>
          <p:cNvSpPr txBox="1"/>
          <p:nvPr/>
        </p:nvSpPr>
        <p:spPr>
          <a:xfrm>
            <a:off x="179614" y="1488892"/>
            <a:ext cx="8735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위와 같은 특성들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RNNs</a:t>
            </a:r>
            <a:r>
              <a:rPr lang="ko-KR" altLang="en-US" dirty="0"/>
              <a:t>를 학습시키기 위해서는 기존에 사용하던 </a:t>
            </a:r>
            <a:r>
              <a:rPr lang="en-US" altLang="ko-KR" dirty="0"/>
              <a:t>backpropagation </a:t>
            </a:r>
            <a:r>
              <a:rPr lang="ko-KR" altLang="en-US" dirty="0"/>
              <a:t>알고리즘과는 조금은 다른 방법이 필요하다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이를 </a:t>
            </a:r>
            <a:r>
              <a:rPr lang="en-US" altLang="ko-KR" b="1" dirty="0" err="1">
                <a:solidFill>
                  <a:srgbClr val="FF0000"/>
                </a:solidFill>
              </a:rPr>
              <a:t>BackPropagation</a:t>
            </a:r>
            <a:r>
              <a:rPr lang="en-US" altLang="ko-KR" b="1" dirty="0">
                <a:solidFill>
                  <a:srgbClr val="FF0000"/>
                </a:solidFill>
              </a:rPr>
              <a:t> Through Time(BPTT) </a:t>
            </a:r>
            <a:r>
              <a:rPr lang="ko-KR" altLang="en-US" b="1" dirty="0">
                <a:solidFill>
                  <a:srgbClr val="FF0000"/>
                </a:solidFill>
              </a:rPr>
              <a:t>알고리즘</a:t>
            </a:r>
            <a:r>
              <a:rPr lang="ko-KR" altLang="en-US" dirty="0"/>
              <a:t> 이라고 부른다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아래와 같이 펼쳐진 형태의 </a:t>
            </a:r>
            <a:r>
              <a:rPr lang="en-US" altLang="ko-KR" dirty="0"/>
              <a:t>RNNs</a:t>
            </a:r>
            <a:r>
              <a:rPr lang="ko-KR" altLang="en-US" dirty="0"/>
              <a:t>의 구조를 생각해 보자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7DB1E-6169-B247-8A54-733DE450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3341192"/>
            <a:ext cx="3060700" cy="2679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FCE177-EA0E-FD47-AFBF-ECCC25A52E85}"/>
              </a:ext>
            </a:extLst>
          </p:cNvPr>
          <p:cNvSpPr txBox="1">
            <a:spLocks/>
          </p:cNvSpPr>
          <p:nvPr/>
        </p:nvSpPr>
        <p:spPr>
          <a:xfrm>
            <a:off x="152400" y="6540239"/>
            <a:ext cx="8915400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패스트 캠퍼스 </a:t>
            </a:r>
            <a:r>
              <a:rPr lang="en-US" altLang="ko-KR" dirty="0"/>
              <a:t>–</a:t>
            </a:r>
            <a:r>
              <a:rPr lang="ko-KR" altLang="en-US" dirty="0"/>
              <a:t> 딥러닝 영상인식 강의자료 </a:t>
            </a:r>
            <a:r>
              <a:rPr lang="en-US" altLang="ko-KR" dirty="0"/>
              <a:t>by Solaris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2658" y="6583785"/>
            <a:ext cx="8915400" cy="182563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 err="1"/>
              <a:t>BackPropagation</a:t>
            </a:r>
            <a:r>
              <a:rPr lang="en-US" dirty="0"/>
              <a:t> Through Time, Jiang </a:t>
            </a:r>
            <a:r>
              <a:rPr lang="en-US" dirty="0" err="1"/>
              <a:t>Guo</a:t>
            </a:r>
            <a:r>
              <a:rPr lang="en-US" dirty="0"/>
              <a:t>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3E3EC-E653-394B-8214-A5C8D146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58" y="1692733"/>
            <a:ext cx="4294936" cy="458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07EC-A428-5A46-AD94-68ECEACB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27" y="2775856"/>
            <a:ext cx="4905227" cy="202474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54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2658" y="6583785"/>
            <a:ext cx="8915400" cy="182563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 err="1"/>
              <a:t>BackPropagation</a:t>
            </a:r>
            <a:r>
              <a:rPr lang="en-US" dirty="0"/>
              <a:t> Through Time, Jiang </a:t>
            </a:r>
            <a:r>
              <a:rPr lang="en-US" dirty="0" err="1"/>
              <a:t>Guo</a:t>
            </a:r>
            <a:r>
              <a:rPr lang="en-US" dirty="0"/>
              <a:t>,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3E3EC-E653-394B-8214-A5C8D146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7" y="1675346"/>
            <a:ext cx="4294936" cy="458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B07EC-A428-5A46-AD94-68ECEACB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56" y="1390919"/>
            <a:ext cx="2253343" cy="9301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8328BC-7819-734F-A089-558DC7D4E276}"/>
              </a:ext>
            </a:extLst>
          </p:cNvPr>
          <p:cNvGrpSpPr/>
          <p:nvPr/>
        </p:nvGrpSpPr>
        <p:grpSpPr>
          <a:xfrm>
            <a:off x="4262278" y="2465614"/>
            <a:ext cx="4620464" cy="1504350"/>
            <a:chOff x="4262278" y="2465614"/>
            <a:chExt cx="4620464" cy="15043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3A824E-E225-A349-AA58-C2B4B94E5E6D}"/>
                </a:ext>
              </a:extLst>
            </p:cNvPr>
            <p:cNvSpPr txBox="1"/>
            <p:nvPr/>
          </p:nvSpPr>
          <p:spPr>
            <a:xfrm>
              <a:off x="4262278" y="2465614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Input layer </a:t>
              </a:r>
              <a:r>
                <a:rPr lang="en-US" dirty="0">
                  <a:sym typeface="Wingdings" pitchFamily="2" charset="2"/>
                </a:rPr>
                <a:t> Hidden layer </a:t>
              </a:r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CE8BFF-CD03-0C42-B08A-811EB4D1103C}"/>
                </a:ext>
              </a:extLst>
            </p:cNvPr>
            <p:cNvGrpSpPr/>
            <p:nvPr/>
          </p:nvGrpSpPr>
          <p:grpSpPr>
            <a:xfrm>
              <a:off x="4457700" y="2845820"/>
              <a:ext cx="4425042" cy="1124144"/>
              <a:chOff x="4457700" y="2845820"/>
              <a:chExt cx="4425042" cy="112414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340678C-676A-F240-B921-AA8901531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7700" y="2845820"/>
                <a:ext cx="4425042" cy="839034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ACF6EF8-CC82-0046-BD74-58D54DF01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3525464"/>
                <a:ext cx="1905000" cy="444500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6570B25-59C7-B444-A04E-2EAF93B220EA}"/>
              </a:ext>
            </a:extLst>
          </p:cNvPr>
          <p:cNvSpPr txBox="1"/>
          <p:nvPr/>
        </p:nvSpPr>
        <p:spPr>
          <a:xfrm>
            <a:off x="4329533" y="4179832"/>
            <a:ext cx="4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Hidden layer </a:t>
            </a:r>
            <a:r>
              <a:rPr lang="en-US" dirty="0">
                <a:sym typeface="Wingdings" pitchFamily="2" charset="2"/>
              </a:rPr>
              <a:t> Output layer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FCC2BA-8F7C-4446-A491-DA25FFB01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733773"/>
            <a:ext cx="3149600" cy="134620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0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1CD9895-FBD0-4849-ABD4-48A8D9B0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47" y="4838256"/>
            <a:ext cx="2686623" cy="1100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2658" y="6583785"/>
            <a:ext cx="8915400" cy="182563"/>
          </a:xfrm>
        </p:spPr>
        <p:txBody>
          <a:bodyPr/>
          <a:lstStyle/>
          <a:p>
            <a:r>
              <a:rPr lang="en-US" dirty="0"/>
              <a:t>Source : </a:t>
            </a:r>
            <a:r>
              <a:rPr lang="en-US" dirty="0" err="1"/>
              <a:t>BackPropagation</a:t>
            </a:r>
            <a:r>
              <a:rPr lang="en-US" dirty="0"/>
              <a:t> Through Time, Jiang </a:t>
            </a:r>
            <a:r>
              <a:rPr lang="en-US" dirty="0" err="1"/>
              <a:t>Guo</a:t>
            </a:r>
            <a:r>
              <a:rPr lang="en-US" dirty="0"/>
              <a:t>,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B07EC-A428-5A46-AD94-68ECEACB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656" y="1390919"/>
            <a:ext cx="2253343" cy="9301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738B1-4FA9-C34A-8FF4-EBBB086348E6}"/>
              </a:ext>
            </a:extLst>
          </p:cNvPr>
          <p:cNvGrpSpPr/>
          <p:nvPr/>
        </p:nvGrpSpPr>
        <p:grpSpPr>
          <a:xfrm>
            <a:off x="0" y="2321037"/>
            <a:ext cx="4687719" cy="3614359"/>
            <a:chOff x="4262278" y="2465614"/>
            <a:chExt cx="4687719" cy="3614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8328BC-7819-734F-A089-558DC7D4E276}"/>
                </a:ext>
              </a:extLst>
            </p:cNvPr>
            <p:cNvGrpSpPr/>
            <p:nvPr/>
          </p:nvGrpSpPr>
          <p:grpSpPr>
            <a:xfrm>
              <a:off x="4262278" y="2465614"/>
              <a:ext cx="4620464" cy="1504350"/>
              <a:chOff x="4262278" y="2465614"/>
              <a:chExt cx="4620464" cy="150435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3A824E-E225-A349-AA58-C2B4B94E5E6D}"/>
                  </a:ext>
                </a:extLst>
              </p:cNvPr>
              <p:cNvSpPr txBox="1"/>
              <p:nvPr/>
            </p:nvSpPr>
            <p:spPr>
              <a:xfrm>
                <a:off x="4262278" y="2465614"/>
                <a:ext cx="46204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 layer </a:t>
                </a:r>
                <a:r>
                  <a:rPr lang="en-US" dirty="0">
                    <a:sym typeface="Wingdings" pitchFamily="2" charset="2"/>
                  </a:rPr>
                  <a:t> Hidden layer </a:t>
                </a:r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CE8BFF-CD03-0C42-B08A-811EB4D1103C}"/>
                  </a:ext>
                </a:extLst>
              </p:cNvPr>
              <p:cNvGrpSpPr/>
              <p:nvPr/>
            </p:nvGrpSpPr>
            <p:grpSpPr>
              <a:xfrm>
                <a:off x="4457700" y="2845820"/>
                <a:ext cx="4425042" cy="1124144"/>
                <a:chOff x="4457700" y="2845820"/>
                <a:chExt cx="4425042" cy="1124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340678C-676A-F240-B921-AA8901531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57700" y="2845820"/>
                  <a:ext cx="4425042" cy="839034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ACF6EF8-CC82-0046-BD74-58D54DF01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72000" y="3525464"/>
                  <a:ext cx="1905000" cy="444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70B25-59C7-B444-A04E-2EAF93B220EA}"/>
                </a:ext>
              </a:extLst>
            </p:cNvPr>
            <p:cNvSpPr txBox="1"/>
            <p:nvPr/>
          </p:nvSpPr>
          <p:spPr>
            <a:xfrm>
              <a:off x="4329533" y="4179832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Hidden layer </a:t>
              </a:r>
              <a:r>
                <a:rPr lang="en-US" dirty="0">
                  <a:sym typeface="Wingdings" pitchFamily="2" charset="2"/>
                </a:rPr>
                <a:t> Output layer </a:t>
              </a:r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FCC2BA-8F7C-4446-A491-DA25FFB0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0" y="4733773"/>
              <a:ext cx="3149600" cy="13462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674A6-CEA7-984F-97F9-421F8FA94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764" y="2571192"/>
            <a:ext cx="2971800" cy="95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75278B-CD8D-BB4C-9BD7-C459CFC0068A}"/>
              </a:ext>
            </a:extLst>
          </p:cNvPr>
          <p:cNvSpPr txBox="1"/>
          <p:nvPr/>
        </p:nvSpPr>
        <p:spPr>
          <a:xfrm>
            <a:off x="4687719" y="2295851"/>
            <a:ext cx="4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CA26F-5215-5B43-9E34-AED15C97CAB8}"/>
              </a:ext>
            </a:extLst>
          </p:cNvPr>
          <p:cNvSpPr txBox="1"/>
          <p:nvPr/>
        </p:nvSpPr>
        <p:spPr>
          <a:xfrm>
            <a:off x="4734764" y="3540277"/>
            <a:ext cx="4620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d : desired output</a:t>
            </a:r>
            <a:br>
              <a:rPr lang="en-US" dirty="0"/>
            </a:br>
            <a:r>
              <a:rPr lang="en-US" dirty="0"/>
              <a:t>- n : the # of training samples</a:t>
            </a:r>
            <a:br>
              <a:rPr lang="en-US" dirty="0"/>
            </a:br>
            <a:r>
              <a:rPr lang="en-US" dirty="0"/>
              <a:t>- o : the # of output 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9402A-2468-6A4E-962E-7413F64981D5}"/>
              </a:ext>
            </a:extLst>
          </p:cNvPr>
          <p:cNvSpPr txBox="1"/>
          <p:nvPr/>
        </p:nvSpPr>
        <p:spPr>
          <a:xfrm>
            <a:off x="4734764" y="4657440"/>
            <a:ext cx="4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0E68D-91F0-734C-B037-4CAD3704F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342" y="5802273"/>
            <a:ext cx="3531507" cy="102173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" y="1017903"/>
            <a:ext cx="8915400" cy="182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BackPropagation</a:t>
            </a:r>
            <a:r>
              <a:rPr lang="en-US" dirty="0">
                <a:solidFill>
                  <a:schemeClr val="bg1"/>
                </a:solidFill>
              </a:rPr>
              <a:t> Through Time, Jiang </a:t>
            </a:r>
            <a:r>
              <a:rPr lang="en-US" dirty="0" err="1">
                <a:solidFill>
                  <a:schemeClr val="bg1"/>
                </a:solidFill>
              </a:rPr>
              <a:t>Guo</a:t>
            </a:r>
            <a:r>
              <a:rPr lang="en-US" dirty="0">
                <a:solidFill>
                  <a:schemeClr val="bg1"/>
                </a:solidFill>
              </a:rPr>
              <a:t>,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B07EC-A428-5A46-AD94-68ECEACB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56" y="1390919"/>
            <a:ext cx="2253343" cy="9301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738B1-4FA9-C34A-8FF4-EBBB086348E6}"/>
              </a:ext>
            </a:extLst>
          </p:cNvPr>
          <p:cNvGrpSpPr/>
          <p:nvPr/>
        </p:nvGrpSpPr>
        <p:grpSpPr>
          <a:xfrm>
            <a:off x="195943" y="1450889"/>
            <a:ext cx="2890157" cy="2336403"/>
            <a:chOff x="4262278" y="2465614"/>
            <a:chExt cx="4687719" cy="3614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8328BC-7819-734F-A089-558DC7D4E276}"/>
                </a:ext>
              </a:extLst>
            </p:cNvPr>
            <p:cNvGrpSpPr/>
            <p:nvPr/>
          </p:nvGrpSpPr>
          <p:grpSpPr>
            <a:xfrm>
              <a:off x="4262278" y="2465614"/>
              <a:ext cx="4620464" cy="1504350"/>
              <a:chOff x="4262278" y="2465614"/>
              <a:chExt cx="4620464" cy="150435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3A824E-E225-A349-AA58-C2B4B94E5E6D}"/>
                  </a:ext>
                </a:extLst>
              </p:cNvPr>
              <p:cNvSpPr txBox="1"/>
              <p:nvPr/>
            </p:nvSpPr>
            <p:spPr>
              <a:xfrm>
                <a:off x="4262278" y="2465614"/>
                <a:ext cx="4620464" cy="404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50" dirty="0"/>
                  <a:t>Input layer </a:t>
                </a:r>
                <a:r>
                  <a:rPr lang="en-US" sz="1050" dirty="0">
                    <a:sym typeface="Wingdings" pitchFamily="2" charset="2"/>
                  </a:rPr>
                  <a:t> Hidden layer </a:t>
                </a:r>
                <a:endParaRPr lang="en-US" sz="1050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CE8BFF-CD03-0C42-B08A-811EB4D1103C}"/>
                  </a:ext>
                </a:extLst>
              </p:cNvPr>
              <p:cNvGrpSpPr/>
              <p:nvPr/>
            </p:nvGrpSpPr>
            <p:grpSpPr>
              <a:xfrm>
                <a:off x="4457700" y="2845820"/>
                <a:ext cx="4425042" cy="1124144"/>
                <a:chOff x="4457700" y="2845820"/>
                <a:chExt cx="4425042" cy="1124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340678C-676A-F240-B921-AA8901531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7700" y="2845820"/>
                  <a:ext cx="4425042" cy="839034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ACF6EF8-CC82-0046-BD74-58D54DF01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2000" y="3525464"/>
                  <a:ext cx="1905000" cy="444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70B25-59C7-B444-A04E-2EAF93B220EA}"/>
                </a:ext>
              </a:extLst>
            </p:cNvPr>
            <p:cNvSpPr txBox="1"/>
            <p:nvPr/>
          </p:nvSpPr>
          <p:spPr>
            <a:xfrm>
              <a:off x="4329533" y="4179832"/>
              <a:ext cx="4620464" cy="404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Hidden layer </a:t>
              </a:r>
              <a:r>
                <a:rPr lang="en-US" sz="1100" dirty="0">
                  <a:sym typeface="Wingdings" pitchFamily="2" charset="2"/>
                </a:rPr>
                <a:t> Output layer </a:t>
              </a:r>
              <a:endParaRPr lang="en-US" sz="11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FCC2BA-8F7C-4446-A491-DA25FFB0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733773"/>
              <a:ext cx="3149600" cy="13462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0EB5CD-5892-CA49-8051-00DD105B47FD}"/>
              </a:ext>
            </a:extLst>
          </p:cNvPr>
          <p:cNvGrpSpPr/>
          <p:nvPr/>
        </p:nvGrpSpPr>
        <p:grpSpPr>
          <a:xfrm>
            <a:off x="195942" y="3883762"/>
            <a:ext cx="2627857" cy="2888824"/>
            <a:chOff x="4687719" y="2295851"/>
            <a:chExt cx="4667509" cy="45281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CD9895-FBD0-4849-ABD4-48A8D9B0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3847" y="4838256"/>
              <a:ext cx="2686623" cy="1100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B674A6-CEA7-984F-97F9-421F8FA9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4764" y="2571192"/>
              <a:ext cx="2971800" cy="952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5278B-CD8D-BB4C-9BD7-C459CFC0068A}"/>
                </a:ext>
              </a:extLst>
            </p:cNvPr>
            <p:cNvSpPr txBox="1"/>
            <p:nvPr/>
          </p:nvSpPr>
          <p:spPr>
            <a:xfrm>
              <a:off x="4687719" y="2295851"/>
              <a:ext cx="4620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Cost Function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ACA26F-5215-5B43-9E34-AED15C97CAB8}"/>
                </a:ext>
              </a:extLst>
            </p:cNvPr>
            <p:cNvSpPr txBox="1"/>
            <p:nvPr/>
          </p:nvSpPr>
          <p:spPr>
            <a:xfrm>
              <a:off x="4734764" y="3540277"/>
              <a:ext cx="46204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- d : desired output</a:t>
              </a:r>
              <a:br>
                <a:rPr lang="en-US" sz="1100" dirty="0"/>
              </a:br>
              <a:r>
                <a:rPr lang="en-US" sz="1100" dirty="0"/>
                <a:t>- n : the # of training samples</a:t>
              </a:r>
              <a:br>
                <a:rPr lang="en-US" sz="1100" dirty="0"/>
              </a:br>
              <a:r>
                <a:rPr lang="en-US" sz="1100" dirty="0"/>
                <a:t>- o : the # of output units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29402A-2468-6A4E-962E-7413F64981D5}"/>
                </a:ext>
              </a:extLst>
            </p:cNvPr>
            <p:cNvSpPr txBox="1"/>
            <p:nvPr/>
          </p:nvSpPr>
          <p:spPr>
            <a:xfrm>
              <a:off x="4734764" y="4657440"/>
              <a:ext cx="4620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Gradient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00E68D-91F0-734C-B037-4CAD3704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6342" y="5802273"/>
              <a:ext cx="3531507" cy="102173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F687224-AAFD-D642-B2E7-131F5D92C891}"/>
              </a:ext>
            </a:extLst>
          </p:cNvPr>
          <p:cNvGrpSpPr/>
          <p:nvPr/>
        </p:nvGrpSpPr>
        <p:grpSpPr>
          <a:xfrm>
            <a:off x="2891476" y="2641002"/>
            <a:ext cx="5882843" cy="3742270"/>
            <a:chOff x="2891476" y="2321037"/>
            <a:chExt cx="5882843" cy="40622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DA0094-720E-1341-8F83-2EB0EFDFDD29}"/>
                </a:ext>
              </a:extLst>
            </p:cNvPr>
            <p:cNvSpPr txBox="1"/>
            <p:nvPr/>
          </p:nvSpPr>
          <p:spPr>
            <a:xfrm>
              <a:off x="3440494" y="2321037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Error (definition)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C74AB8-46DE-964E-B561-6D4B524E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3505" y="2669629"/>
              <a:ext cx="2663371" cy="89145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13FFC3-9E08-D54B-9225-AC26B60A4F23}"/>
                </a:ext>
              </a:extLst>
            </p:cNvPr>
            <p:cNvSpPr txBox="1"/>
            <p:nvPr/>
          </p:nvSpPr>
          <p:spPr>
            <a:xfrm>
              <a:off x="3440494" y="3681329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For output nodes: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5C8C3F-8CAB-604D-9965-D4C76EE0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3505" y="4209148"/>
              <a:ext cx="4457700" cy="685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C77F55-7663-0846-AA4B-F511E78B5857}"/>
                </a:ext>
              </a:extLst>
            </p:cNvPr>
            <p:cNvSpPr txBox="1"/>
            <p:nvPr/>
          </p:nvSpPr>
          <p:spPr>
            <a:xfrm>
              <a:off x="3440494" y="5021050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For hidden nodes: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22D055-C6C8-4947-BF31-77113659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91476" y="5569440"/>
              <a:ext cx="5882843" cy="813832"/>
            </a:xfrm>
            <a:prstGeom prst="rect">
              <a:avLst/>
            </a:prstGeom>
          </p:spPr>
        </p:pic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" y="1017903"/>
            <a:ext cx="8915400" cy="182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BackPropagation</a:t>
            </a:r>
            <a:r>
              <a:rPr lang="en-US" dirty="0">
                <a:solidFill>
                  <a:schemeClr val="bg1"/>
                </a:solidFill>
              </a:rPr>
              <a:t> Through Time, Jiang </a:t>
            </a:r>
            <a:r>
              <a:rPr lang="en-US" dirty="0" err="1">
                <a:solidFill>
                  <a:schemeClr val="bg1"/>
                </a:solidFill>
              </a:rPr>
              <a:t>Guo</a:t>
            </a:r>
            <a:r>
              <a:rPr lang="en-US" dirty="0">
                <a:solidFill>
                  <a:schemeClr val="bg1"/>
                </a:solidFill>
              </a:rPr>
              <a:t>, 2013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B07EC-A428-5A46-AD94-68ECEACB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10" y="1802701"/>
            <a:ext cx="2253343" cy="9301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738B1-4FA9-C34A-8FF4-EBBB086348E6}"/>
              </a:ext>
            </a:extLst>
          </p:cNvPr>
          <p:cNvGrpSpPr/>
          <p:nvPr/>
        </p:nvGrpSpPr>
        <p:grpSpPr>
          <a:xfrm>
            <a:off x="0" y="1722909"/>
            <a:ext cx="1942201" cy="2064383"/>
            <a:chOff x="4262278" y="2465614"/>
            <a:chExt cx="4687719" cy="36143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8328BC-7819-734F-A089-558DC7D4E276}"/>
                </a:ext>
              </a:extLst>
            </p:cNvPr>
            <p:cNvGrpSpPr/>
            <p:nvPr/>
          </p:nvGrpSpPr>
          <p:grpSpPr>
            <a:xfrm>
              <a:off x="4262278" y="2465614"/>
              <a:ext cx="4620464" cy="1504350"/>
              <a:chOff x="4262278" y="2465614"/>
              <a:chExt cx="4620464" cy="150435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3A824E-E225-A349-AA58-C2B4B94E5E6D}"/>
                  </a:ext>
                </a:extLst>
              </p:cNvPr>
              <p:cNvSpPr txBox="1"/>
              <p:nvPr/>
            </p:nvSpPr>
            <p:spPr>
              <a:xfrm>
                <a:off x="4262278" y="2465614"/>
                <a:ext cx="4620464" cy="431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000" dirty="0"/>
                  <a:t>Input layer </a:t>
                </a:r>
                <a:r>
                  <a:rPr lang="en-US" sz="1000" dirty="0">
                    <a:sym typeface="Wingdings" pitchFamily="2" charset="2"/>
                  </a:rPr>
                  <a:t> Hidden layer </a:t>
                </a:r>
                <a:endParaRPr lang="en-US" sz="1000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4CE8BFF-CD03-0C42-B08A-811EB4D1103C}"/>
                  </a:ext>
                </a:extLst>
              </p:cNvPr>
              <p:cNvGrpSpPr/>
              <p:nvPr/>
            </p:nvGrpSpPr>
            <p:grpSpPr>
              <a:xfrm>
                <a:off x="4457700" y="2845820"/>
                <a:ext cx="4425042" cy="1124144"/>
                <a:chOff x="4457700" y="2845820"/>
                <a:chExt cx="4425042" cy="1124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5340678C-676A-F240-B921-AA89015315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57700" y="2845820"/>
                  <a:ext cx="4425042" cy="839034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ACF6EF8-CC82-0046-BD74-58D54DF010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2000" y="3525464"/>
                  <a:ext cx="1905000" cy="444500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70B25-59C7-B444-A04E-2EAF93B220EA}"/>
                </a:ext>
              </a:extLst>
            </p:cNvPr>
            <p:cNvSpPr txBox="1"/>
            <p:nvPr/>
          </p:nvSpPr>
          <p:spPr>
            <a:xfrm>
              <a:off x="4329533" y="4179831"/>
              <a:ext cx="4620464" cy="700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dirty="0"/>
                <a:t>Hidden layer </a:t>
              </a:r>
              <a:r>
                <a:rPr lang="en-US" sz="1000" dirty="0">
                  <a:sym typeface="Wingdings" pitchFamily="2" charset="2"/>
                </a:rPr>
                <a:t> Output layer </a:t>
              </a:r>
              <a:endParaRPr lang="en-US" sz="10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BFCC2BA-8F7C-4446-A491-DA25FFB0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733773"/>
              <a:ext cx="3149600" cy="13462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0EB5CD-5892-CA49-8051-00DD105B47FD}"/>
              </a:ext>
            </a:extLst>
          </p:cNvPr>
          <p:cNvGrpSpPr/>
          <p:nvPr/>
        </p:nvGrpSpPr>
        <p:grpSpPr>
          <a:xfrm>
            <a:off x="0" y="4220098"/>
            <a:ext cx="1765934" cy="2552487"/>
            <a:chOff x="4687719" y="2295851"/>
            <a:chExt cx="4667509" cy="452815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CD9895-FBD0-4849-ABD4-48A8D9B08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3847" y="4838256"/>
              <a:ext cx="2686623" cy="1100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B674A6-CEA7-984F-97F9-421F8FA94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4764" y="2571192"/>
              <a:ext cx="2971800" cy="952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5278B-CD8D-BB4C-9BD7-C459CFC0068A}"/>
                </a:ext>
              </a:extLst>
            </p:cNvPr>
            <p:cNvSpPr txBox="1"/>
            <p:nvPr/>
          </p:nvSpPr>
          <p:spPr>
            <a:xfrm>
              <a:off x="4687719" y="2295851"/>
              <a:ext cx="4620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Cost Function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ACA26F-5215-5B43-9E34-AED15C97CAB8}"/>
                </a:ext>
              </a:extLst>
            </p:cNvPr>
            <p:cNvSpPr txBox="1"/>
            <p:nvPr/>
          </p:nvSpPr>
          <p:spPr>
            <a:xfrm>
              <a:off x="4734764" y="3540277"/>
              <a:ext cx="46204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- d : desired output</a:t>
              </a:r>
              <a:br>
                <a:rPr lang="en-US" sz="1100" dirty="0"/>
              </a:br>
              <a:r>
                <a:rPr lang="en-US" sz="1100" dirty="0"/>
                <a:t>- n : the # of training samples</a:t>
              </a:r>
              <a:br>
                <a:rPr lang="en-US" sz="1100" dirty="0"/>
              </a:br>
              <a:r>
                <a:rPr lang="en-US" sz="1100" dirty="0"/>
                <a:t>- o : the # of output units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29402A-2468-6A4E-962E-7413F64981D5}"/>
                </a:ext>
              </a:extLst>
            </p:cNvPr>
            <p:cNvSpPr txBox="1"/>
            <p:nvPr/>
          </p:nvSpPr>
          <p:spPr>
            <a:xfrm>
              <a:off x="4734764" y="4657440"/>
              <a:ext cx="4620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Gradient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00E68D-91F0-734C-B037-4CAD3704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36342" y="5802273"/>
              <a:ext cx="3531507" cy="10217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3DB83-D4C5-BD42-A8C5-D2937B1DEE85}"/>
              </a:ext>
            </a:extLst>
          </p:cNvPr>
          <p:cNvGrpSpPr/>
          <p:nvPr/>
        </p:nvGrpSpPr>
        <p:grpSpPr>
          <a:xfrm>
            <a:off x="1866392" y="3015531"/>
            <a:ext cx="3100841" cy="2595980"/>
            <a:chOff x="2891476" y="2321037"/>
            <a:chExt cx="5882843" cy="40622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DA0094-720E-1341-8F83-2EB0EFDFDD29}"/>
                </a:ext>
              </a:extLst>
            </p:cNvPr>
            <p:cNvSpPr txBox="1"/>
            <p:nvPr/>
          </p:nvSpPr>
          <p:spPr>
            <a:xfrm>
              <a:off x="3440495" y="2321037"/>
              <a:ext cx="4620463" cy="397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Error (definition)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C74AB8-46DE-964E-B561-6D4B524E8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33505" y="2844472"/>
              <a:ext cx="2141000" cy="71661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13FFC3-9E08-D54B-9225-AC26B60A4F23}"/>
                </a:ext>
              </a:extLst>
            </p:cNvPr>
            <p:cNvSpPr txBox="1"/>
            <p:nvPr/>
          </p:nvSpPr>
          <p:spPr>
            <a:xfrm>
              <a:off x="3440495" y="3681330"/>
              <a:ext cx="4620463" cy="397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For output nodes: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D5C8C3F-8CAB-604D-9965-D4C76EE09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33505" y="4209148"/>
              <a:ext cx="4457700" cy="6858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C77F55-7663-0846-AA4B-F511E78B5857}"/>
                </a:ext>
              </a:extLst>
            </p:cNvPr>
            <p:cNvSpPr txBox="1"/>
            <p:nvPr/>
          </p:nvSpPr>
          <p:spPr>
            <a:xfrm>
              <a:off x="3440495" y="5021050"/>
              <a:ext cx="4620463" cy="397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50" dirty="0"/>
                <a:t>For hidden nodes: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D22D055-C6C8-4947-BF31-771136595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91476" y="5569440"/>
              <a:ext cx="5882843" cy="813832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8F324D-24DD-9048-9E51-30B4B4380019}"/>
              </a:ext>
            </a:extLst>
          </p:cNvPr>
          <p:cNvGrpSpPr/>
          <p:nvPr/>
        </p:nvGrpSpPr>
        <p:grpSpPr>
          <a:xfrm>
            <a:off x="4804799" y="2295851"/>
            <a:ext cx="4797304" cy="3859558"/>
            <a:chOff x="4804799" y="2295851"/>
            <a:chExt cx="4797304" cy="385955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6FB36B-CAF9-1140-AA7B-0CEE37B98624}"/>
                </a:ext>
              </a:extLst>
            </p:cNvPr>
            <p:cNvSpPr txBox="1"/>
            <p:nvPr/>
          </p:nvSpPr>
          <p:spPr>
            <a:xfrm>
              <a:off x="4981639" y="2295851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W </a:t>
              </a:r>
              <a:r>
                <a:rPr lang="en-US" dirty="0"/>
                <a:t>change (hidden</a:t>
              </a:r>
              <a:r>
                <a:rPr lang="en-US" dirty="0">
                  <a:sym typeface="Wingdings" pitchFamily="2" charset="2"/>
                </a:rPr>
                <a:t> output )</a:t>
              </a:r>
              <a:endParaRPr lang="en-US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1559B11-9400-1744-86F8-CE5BF3C00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04799" y="2701764"/>
              <a:ext cx="2939038" cy="102227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513757A-10C0-E24D-AE54-E3511C35D6B2}"/>
                </a:ext>
              </a:extLst>
            </p:cNvPr>
            <p:cNvSpPr txBox="1"/>
            <p:nvPr/>
          </p:nvSpPr>
          <p:spPr>
            <a:xfrm>
              <a:off x="4965308" y="3623322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V </a:t>
              </a:r>
              <a:r>
                <a:rPr lang="en-US" dirty="0"/>
                <a:t>change (input </a:t>
              </a:r>
              <a:r>
                <a:rPr lang="en-US" dirty="0">
                  <a:sym typeface="Wingdings" pitchFamily="2" charset="2"/>
                </a:rPr>
                <a:t> hidden )</a:t>
              </a:r>
              <a:endParaRPr lang="en-US" b="1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A3B3AC-819A-704B-85CC-0BBD12738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0115" y="3948789"/>
              <a:ext cx="2868015" cy="109437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9AB7E6-F6D7-CA40-B550-53C547F01B19}"/>
                </a:ext>
              </a:extLst>
            </p:cNvPr>
            <p:cNvSpPr txBox="1"/>
            <p:nvPr/>
          </p:nvSpPr>
          <p:spPr>
            <a:xfrm>
              <a:off x="4967233" y="4839128"/>
              <a:ext cx="462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/>
                <a:t>U </a:t>
              </a:r>
              <a:r>
                <a:rPr lang="en-US" dirty="0"/>
                <a:t>change (hidden </a:t>
              </a:r>
              <a:r>
                <a:rPr lang="en-US" dirty="0">
                  <a:sym typeface="Wingdings" pitchFamily="2" charset="2"/>
                </a:rPr>
                <a:t> hidden )</a:t>
              </a:r>
              <a:endParaRPr lang="en-US" b="1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ED5A4F2-2363-AB43-B7B5-6069697E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071038" y="5267914"/>
              <a:ext cx="3221278" cy="887495"/>
            </a:xfrm>
            <a:prstGeom prst="rect">
              <a:avLst/>
            </a:prstGeom>
          </p:spPr>
        </p:pic>
      </p:grp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00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B4AA-471A-B74F-A407-50139C20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0AE13-0E18-F04D-AECB-70A3B5F4F4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Slid credit: </a:t>
            </a:r>
            <a:r>
              <a:rPr lang="ko-KR" altLang="en-US" dirty="0"/>
              <a:t>패스트 캠퍼스 </a:t>
            </a:r>
            <a:r>
              <a:rPr lang="en-US" altLang="ko-KR" dirty="0"/>
              <a:t>–</a:t>
            </a:r>
            <a:r>
              <a:rPr lang="ko-KR" altLang="en-US" dirty="0"/>
              <a:t> 딥러닝 영상인식 강의자료 </a:t>
            </a:r>
            <a:r>
              <a:rPr lang="en-US" altLang="ko-KR" dirty="0"/>
              <a:t>by Solaris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FBA3E-C14A-C84B-91F8-AB5210489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2695036"/>
            <a:ext cx="3136900" cy="341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CFBD9-E7B2-4B45-9255-9400D8B3B238}"/>
              </a:ext>
            </a:extLst>
          </p:cNvPr>
          <p:cNvSpPr txBox="1"/>
          <p:nvPr/>
        </p:nvSpPr>
        <p:spPr>
          <a:xfrm>
            <a:off x="490660" y="1495204"/>
            <a:ext cx="793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RNN</a:t>
            </a:r>
            <a:r>
              <a:rPr lang="ko-KR" altLang="en-US" dirty="0"/>
              <a:t>은 기본적인 </a:t>
            </a:r>
            <a:r>
              <a:rPr lang="en-US" altLang="ko-KR" dirty="0"/>
              <a:t>feed forward neural network</a:t>
            </a:r>
            <a:r>
              <a:rPr lang="ko-KR" altLang="en-US" dirty="0"/>
              <a:t> 구조에 이전 시간 </a:t>
            </a:r>
            <a:r>
              <a:rPr lang="en-US" altLang="ko-KR" dirty="0"/>
              <a:t>(t-1)</a:t>
            </a:r>
            <a:r>
              <a:rPr lang="ko-KR" altLang="en-US" dirty="0"/>
              <a:t>의 </a:t>
            </a:r>
            <a:r>
              <a:rPr lang="en-US" altLang="ko-KR" dirty="0"/>
              <a:t>hidden layer</a:t>
            </a:r>
            <a:r>
              <a:rPr lang="ko-KR" altLang="en-US" dirty="0"/>
              <a:t>의 </a:t>
            </a:r>
            <a:r>
              <a:rPr lang="en-US" altLang="ko-KR" dirty="0" err="1"/>
              <a:t>ouput</a:t>
            </a:r>
            <a:r>
              <a:rPr lang="ko-KR" altLang="en-US" dirty="0"/>
              <a:t>을 다음 시간 </a:t>
            </a:r>
            <a:r>
              <a:rPr lang="en-US" altLang="ko-KR" dirty="0"/>
              <a:t>(t)</a:t>
            </a:r>
            <a:r>
              <a:rPr lang="ko-KR" altLang="en-US" dirty="0"/>
              <a:t>에 </a:t>
            </a:r>
            <a:r>
              <a:rPr lang="en-US" altLang="ko-KR" dirty="0"/>
              <a:t>hidden layer </a:t>
            </a:r>
            <a:r>
              <a:rPr lang="ko-KR" altLang="en-US" dirty="0"/>
              <a:t>로 다시 집어 넣는 경로가 추가된 형태이다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14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" y="1017903"/>
            <a:ext cx="8915400" cy="182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BackPropagation</a:t>
            </a:r>
            <a:r>
              <a:rPr lang="en-US" dirty="0">
                <a:solidFill>
                  <a:schemeClr val="bg1"/>
                </a:solidFill>
              </a:rPr>
              <a:t> Through Time, Jiang </a:t>
            </a:r>
            <a:r>
              <a:rPr lang="en-US" dirty="0" err="1">
                <a:solidFill>
                  <a:schemeClr val="bg1"/>
                </a:solidFill>
              </a:rPr>
              <a:t>Guo</a:t>
            </a:r>
            <a:r>
              <a:rPr lang="en-US" dirty="0">
                <a:solidFill>
                  <a:schemeClr val="bg1"/>
                </a:solidFill>
              </a:rPr>
              <a:t>, 2013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ABE470-DD90-F44B-951D-4DC67D391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018" y="2501700"/>
            <a:ext cx="6646872" cy="11148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691323-3E54-194A-8C99-8BF02300E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630" y="4383761"/>
            <a:ext cx="5063649" cy="9131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E5E920E-EEB3-484E-A34A-05A3D2C335E2}"/>
              </a:ext>
            </a:extLst>
          </p:cNvPr>
          <p:cNvSpPr txBox="1"/>
          <p:nvPr/>
        </p:nvSpPr>
        <p:spPr>
          <a:xfrm>
            <a:off x="2629865" y="2088038"/>
            <a:ext cx="54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in hidden layer at time 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34555ED-7E01-F044-9FEB-CDE18AA11435}"/>
              </a:ext>
            </a:extLst>
          </p:cNvPr>
          <p:cNvSpPr txBox="1"/>
          <p:nvPr/>
        </p:nvSpPr>
        <p:spPr>
          <a:xfrm>
            <a:off x="3003630" y="3974574"/>
            <a:ext cx="54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in hidden layer at time t-1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641491-13C1-8246-8CD2-1D606EFA6C64}"/>
              </a:ext>
            </a:extLst>
          </p:cNvPr>
          <p:cNvSpPr txBox="1"/>
          <p:nvPr/>
        </p:nvSpPr>
        <p:spPr>
          <a:xfrm>
            <a:off x="3003630" y="5294168"/>
            <a:ext cx="543741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propagated backward from t to t-1, t-2, t-3, t-4, …. t-T…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DE1615D-C51A-8649-9BA4-96BF7F20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3568152"/>
            <a:ext cx="2775993" cy="296621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96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783A78E-06E2-FD4E-A19A-DD587C22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03" y="5438569"/>
            <a:ext cx="3291125" cy="5269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B310EB6-A6A4-9945-A9E1-12832F7E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20" y="4603516"/>
            <a:ext cx="2933700" cy="635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3CFA220-EEB6-8146-A32E-45D81721C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34" y="3162870"/>
            <a:ext cx="4128971" cy="682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" y="1017903"/>
            <a:ext cx="8915400" cy="182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BackPropagation</a:t>
            </a:r>
            <a:r>
              <a:rPr lang="en-US" dirty="0">
                <a:solidFill>
                  <a:schemeClr val="bg1"/>
                </a:solidFill>
              </a:rPr>
              <a:t> Through Time, Jiang </a:t>
            </a:r>
            <a:r>
              <a:rPr lang="en-US" dirty="0" err="1">
                <a:solidFill>
                  <a:schemeClr val="bg1"/>
                </a:solidFill>
              </a:rPr>
              <a:t>Guo</a:t>
            </a:r>
            <a:r>
              <a:rPr lang="en-US" dirty="0">
                <a:solidFill>
                  <a:schemeClr val="bg1"/>
                </a:solidFill>
              </a:rPr>
              <a:t>, 2013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FB36B-CAF9-1140-AA7B-0CEE37B98624}"/>
              </a:ext>
            </a:extLst>
          </p:cNvPr>
          <p:cNvSpPr txBox="1"/>
          <p:nvPr/>
        </p:nvSpPr>
        <p:spPr>
          <a:xfrm>
            <a:off x="4191250" y="2931730"/>
            <a:ext cx="462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 </a:t>
            </a:r>
            <a:r>
              <a:rPr lang="en-US" sz="1600" dirty="0"/>
              <a:t>change (hidden</a:t>
            </a:r>
            <a:r>
              <a:rPr lang="en-US" sz="1600" dirty="0">
                <a:sym typeface="Wingdings" pitchFamily="2" charset="2"/>
              </a:rPr>
              <a:t> output )</a:t>
            </a:r>
            <a:endParaRPr 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13757A-10C0-E24D-AE54-E3511C35D6B2}"/>
              </a:ext>
            </a:extLst>
          </p:cNvPr>
          <p:cNvSpPr txBox="1"/>
          <p:nvPr/>
        </p:nvSpPr>
        <p:spPr>
          <a:xfrm>
            <a:off x="4191250" y="3852862"/>
            <a:ext cx="462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hidden nodes error at time 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AB7E6-F6D7-CA40-B550-53C547F01B19}"/>
              </a:ext>
            </a:extLst>
          </p:cNvPr>
          <p:cNvSpPr txBox="1"/>
          <p:nvPr/>
        </p:nvSpPr>
        <p:spPr>
          <a:xfrm>
            <a:off x="4231620" y="5238516"/>
            <a:ext cx="462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 </a:t>
            </a:r>
            <a:r>
              <a:rPr lang="en-US" sz="1600" dirty="0"/>
              <a:t>change(</a:t>
            </a:r>
            <a:r>
              <a:rPr lang="en-US" sz="1600" dirty="0" err="1"/>
              <a:t>input</a:t>
            </a:r>
            <a:r>
              <a:rPr lang="en-US" sz="1600" dirty="0" err="1">
                <a:sym typeface="Wingdings" pitchFamily="2" charset="2"/>
              </a:rPr>
              <a:t>hidden</a:t>
            </a:r>
            <a:r>
              <a:rPr lang="en-US" sz="1600" dirty="0">
                <a:sym typeface="Wingdings" pitchFamily="2" charset="2"/>
              </a:rPr>
              <a:t>)</a:t>
            </a:r>
            <a:endParaRPr lang="en-US" sz="1600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A46ACB-C04E-8248-BF13-92D22A1F30A9}"/>
              </a:ext>
            </a:extLst>
          </p:cNvPr>
          <p:cNvGrpSpPr/>
          <p:nvPr/>
        </p:nvGrpSpPr>
        <p:grpSpPr>
          <a:xfrm>
            <a:off x="0" y="1556144"/>
            <a:ext cx="3521779" cy="2836242"/>
            <a:chOff x="266450" y="1858560"/>
            <a:chExt cx="3521779" cy="40033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63DB83-D4C5-BD42-A8C5-D2937B1DEE85}"/>
                </a:ext>
              </a:extLst>
            </p:cNvPr>
            <p:cNvGrpSpPr/>
            <p:nvPr/>
          </p:nvGrpSpPr>
          <p:grpSpPr>
            <a:xfrm>
              <a:off x="266450" y="1858560"/>
              <a:ext cx="3521779" cy="3255366"/>
              <a:chOff x="2891476" y="2321037"/>
              <a:chExt cx="5882843" cy="443675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DA0094-720E-1341-8F83-2EB0EFDFDD29}"/>
                  </a:ext>
                </a:extLst>
              </p:cNvPr>
              <p:cNvSpPr txBox="1"/>
              <p:nvPr/>
            </p:nvSpPr>
            <p:spPr>
              <a:xfrm>
                <a:off x="3440496" y="2321037"/>
                <a:ext cx="4620463" cy="4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Error (definition)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7C74AB8-46DE-964E-B561-6D4B524E8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3505" y="2844472"/>
                <a:ext cx="2141000" cy="716616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13FFC3-9E08-D54B-9225-AC26B60A4F23}"/>
                  </a:ext>
                </a:extLst>
              </p:cNvPr>
              <p:cNvSpPr txBox="1"/>
              <p:nvPr/>
            </p:nvSpPr>
            <p:spPr>
              <a:xfrm>
                <a:off x="3440496" y="3681331"/>
                <a:ext cx="4620463" cy="4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output nodes: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5C8C3F-8CAB-604D-9965-D4C76EE09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6530" y="4257867"/>
                <a:ext cx="5161952" cy="79414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C77F55-7663-0846-AA4B-F511E78B5857}"/>
                  </a:ext>
                </a:extLst>
              </p:cNvPr>
              <p:cNvSpPr txBox="1"/>
              <p:nvPr/>
            </p:nvSpPr>
            <p:spPr>
              <a:xfrm>
                <a:off x="3440496" y="5021050"/>
                <a:ext cx="4620463" cy="4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hidden nodes: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D22D055-C6C8-4947-BF31-771136595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1476" y="5569438"/>
                <a:ext cx="5882843" cy="1188356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36E227A-4C60-8045-81E0-F3DB6B82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457" y="5113926"/>
              <a:ext cx="2839574" cy="748031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8BF38C-BDB3-2942-AD08-A2A04991AA5A}"/>
              </a:ext>
            </a:extLst>
          </p:cNvPr>
          <p:cNvSpPr txBox="1"/>
          <p:nvPr/>
        </p:nvSpPr>
        <p:spPr>
          <a:xfrm>
            <a:off x="4191250" y="1643567"/>
            <a:ext cx="487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Matrix-Vector notation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9644832-54F2-374B-BA67-0E2F6916C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50" y="2316057"/>
            <a:ext cx="2628900" cy="571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C31CD14-AD1E-0F4A-8799-018F1E696DAE}"/>
              </a:ext>
            </a:extLst>
          </p:cNvPr>
          <p:cNvSpPr txBox="1"/>
          <p:nvPr/>
        </p:nvSpPr>
        <p:spPr>
          <a:xfrm>
            <a:off x="4191250" y="2087218"/>
            <a:ext cx="336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Error (definition)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0CB3CB-33DE-CD4B-B184-9832EC5F7CF5}"/>
              </a:ext>
            </a:extLst>
          </p:cNvPr>
          <p:cNvGrpSpPr/>
          <p:nvPr/>
        </p:nvGrpSpPr>
        <p:grpSpPr>
          <a:xfrm>
            <a:off x="268144" y="4431174"/>
            <a:ext cx="2915577" cy="2017194"/>
            <a:chOff x="4804799" y="2295851"/>
            <a:chExt cx="4797304" cy="385955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0A0FDFB-DA94-E549-AC8B-1A79308B9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0718" y="4011274"/>
              <a:ext cx="2868014" cy="109437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5EFAC-8B60-A244-B08E-A58A9414E36D}"/>
                </a:ext>
              </a:extLst>
            </p:cNvPr>
            <p:cNvSpPr txBox="1"/>
            <p:nvPr/>
          </p:nvSpPr>
          <p:spPr>
            <a:xfrm>
              <a:off x="4981639" y="2295851"/>
              <a:ext cx="4620464" cy="58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W </a:t>
              </a:r>
              <a:r>
                <a:rPr lang="en-US" sz="1400" dirty="0"/>
                <a:t>change (hidden</a:t>
              </a:r>
              <a:r>
                <a:rPr lang="en-US" sz="1400" dirty="0">
                  <a:sym typeface="Wingdings" pitchFamily="2" charset="2"/>
                </a:rPr>
                <a:t> output )</a:t>
              </a:r>
              <a:endParaRPr lang="en-US" sz="1400" b="1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C2571BB-C244-0C4D-BB03-D266F9F18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04799" y="2701764"/>
              <a:ext cx="2939038" cy="102227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8D50CE6-FECD-7F4C-B05D-191F18257E36}"/>
                </a:ext>
              </a:extLst>
            </p:cNvPr>
            <p:cNvSpPr txBox="1"/>
            <p:nvPr/>
          </p:nvSpPr>
          <p:spPr>
            <a:xfrm>
              <a:off x="4965308" y="3623321"/>
              <a:ext cx="4620464" cy="58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V </a:t>
              </a:r>
              <a:r>
                <a:rPr lang="en-US" sz="1400" dirty="0"/>
                <a:t>change (input </a:t>
              </a:r>
              <a:r>
                <a:rPr lang="en-US" sz="1400" dirty="0">
                  <a:sym typeface="Wingdings" pitchFamily="2" charset="2"/>
                </a:rPr>
                <a:t> hidden )</a:t>
              </a:r>
              <a:endParaRPr lang="en-US" sz="14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744888-5C54-7444-8166-85008309B0BA}"/>
                </a:ext>
              </a:extLst>
            </p:cNvPr>
            <p:cNvSpPr txBox="1"/>
            <p:nvPr/>
          </p:nvSpPr>
          <p:spPr>
            <a:xfrm>
              <a:off x="4967233" y="4839128"/>
              <a:ext cx="4620464" cy="588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U </a:t>
              </a:r>
              <a:r>
                <a:rPr lang="en-US" sz="1400" dirty="0"/>
                <a:t>change (hidden </a:t>
              </a:r>
              <a:r>
                <a:rPr lang="en-US" sz="1400" dirty="0">
                  <a:sym typeface="Wingdings" pitchFamily="2" charset="2"/>
                </a:rPr>
                <a:t> hidden )</a:t>
              </a:r>
              <a:endParaRPr lang="en-US" sz="1400" b="1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8138175-B8A2-244F-A83D-88F88F547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71038" y="5267914"/>
              <a:ext cx="3221278" cy="887495"/>
            </a:xfrm>
            <a:prstGeom prst="rect">
              <a:avLst/>
            </a:prstGeom>
          </p:spPr>
        </p:pic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4C556A-46CF-944F-BF8B-F0DE661AE4BD}"/>
              </a:ext>
            </a:extLst>
          </p:cNvPr>
          <p:cNvCxnSpPr/>
          <p:nvPr/>
        </p:nvCxnSpPr>
        <p:spPr>
          <a:xfrm>
            <a:off x="3657600" y="1556144"/>
            <a:ext cx="0" cy="507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C0F0FA26-2F7E-004A-8E3F-E2545987AD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1620" y="4133300"/>
            <a:ext cx="3187700" cy="660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0FC7540-2CEA-D747-A81D-FA284C6962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620" y="6268390"/>
            <a:ext cx="3283287" cy="4550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EE9817F-94ED-B048-B7DE-988846EF7D05}"/>
              </a:ext>
            </a:extLst>
          </p:cNvPr>
          <p:cNvSpPr txBox="1"/>
          <p:nvPr/>
        </p:nvSpPr>
        <p:spPr>
          <a:xfrm>
            <a:off x="4191250" y="5914303"/>
            <a:ext cx="4620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 </a:t>
            </a:r>
            <a:r>
              <a:rPr lang="en-US" sz="1600" dirty="0"/>
              <a:t>change(</a:t>
            </a:r>
            <a:r>
              <a:rPr lang="en-US" sz="1600" dirty="0" err="1"/>
              <a:t>hidden</a:t>
            </a:r>
            <a:r>
              <a:rPr lang="en-US" sz="1600" dirty="0" err="1">
                <a:sym typeface="Wingdings" pitchFamily="2" charset="2"/>
              </a:rPr>
              <a:t>hidden</a:t>
            </a:r>
            <a:r>
              <a:rPr lang="en-US" sz="1600" dirty="0">
                <a:sym typeface="Wingdings" pitchFamily="2" charset="2"/>
              </a:rPr>
              <a:t>)</a:t>
            </a:r>
            <a:endParaRPr lang="en-US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9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F486-3610-A546-A931-8F739838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20FD3-1AE4-B449-9D90-EB1D252BFE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" y="1017903"/>
            <a:ext cx="8915400" cy="182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Source : </a:t>
            </a:r>
            <a:r>
              <a:rPr lang="en-US" dirty="0" err="1">
                <a:solidFill>
                  <a:schemeClr val="bg1"/>
                </a:solidFill>
              </a:rPr>
              <a:t>BackPropagation</a:t>
            </a:r>
            <a:r>
              <a:rPr lang="en-US" dirty="0">
                <a:solidFill>
                  <a:schemeClr val="bg1"/>
                </a:solidFill>
              </a:rPr>
              <a:t> Through Time, Jiang </a:t>
            </a:r>
            <a:r>
              <a:rPr lang="en-US" dirty="0" err="1">
                <a:solidFill>
                  <a:schemeClr val="bg1"/>
                </a:solidFill>
              </a:rPr>
              <a:t>Guo</a:t>
            </a:r>
            <a:r>
              <a:rPr lang="en-US" dirty="0">
                <a:solidFill>
                  <a:schemeClr val="bg1"/>
                </a:solidFill>
              </a:rPr>
              <a:t>, 2013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A46ACB-C04E-8248-BF13-92D22A1F30A9}"/>
              </a:ext>
            </a:extLst>
          </p:cNvPr>
          <p:cNvGrpSpPr/>
          <p:nvPr/>
        </p:nvGrpSpPr>
        <p:grpSpPr>
          <a:xfrm>
            <a:off x="42665" y="1723697"/>
            <a:ext cx="3521779" cy="2129141"/>
            <a:chOff x="266450" y="2856643"/>
            <a:chExt cx="3521779" cy="300531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63DB83-D4C5-BD42-A8C5-D2937B1DEE85}"/>
                </a:ext>
              </a:extLst>
            </p:cNvPr>
            <p:cNvGrpSpPr/>
            <p:nvPr/>
          </p:nvGrpSpPr>
          <p:grpSpPr>
            <a:xfrm>
              <a:off x="266450" y="2856643"/>
              <a:ext cx="3521779" cy="2257282"/>
              <a:chOff x="2891476" y="3681331"/>
              <a:chExt cx="5882843" cy="30764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13FFC3-9E08-D54B-9225-AC26B60A4F23}"/>
                  </a:ext>
                </a:extLst>
              </p:cNvPr>
              <p:cNvSpPr txBox="1"/>
              <p:nvPr/>
            </p:nvSpPr>
            <p:spPr>
              <a:xfrm>
                <a:off x="3440496" y="3681331"/>
                <a:ext cx="4620463" cy="4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output nodes: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D5C8C3F-8CAB-604D-9965-D4C76EE09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56530" y="4257867"/>
                <a:ext cx="5161952" cy="79414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DC77F55-7663-0846-AA4B-F511E78B5857}"/>
                  </a:ext>
                </a:extLst>
              </p:cNvPr>
              <p:cNvSpPr txBox="1"/>
              <p:nvPr/>
            </p:nvSpPr>
            <p:spPr>
              <a:xfrm>
                <a:off x="3440496" y="5021050"/>
                <a:ext cx="4620463" cy="4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hidden nodes: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D22D055-C6C8-4947-BF31-771136595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1476" y="5569438"/>
                <a:ext cx="5882843" cy="1188356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36E227A-4C60-8045-81E0-F3DB6B82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457" y="5113926"/>
              <a:ext cx="2839574" cy="74803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88BF38C-BDB3-2942-AD08-A2A04991AA5A}"/>
              </a:ext>
            </a:extLst>
          </p:cNvPr>
          <p:cNvSpPr txBox="1"/>
          <p:nvPr/>
        </p:nvSpPr>
        <p:spPr>
          <a:xfrm>
            <a:off x="152846" y="3803324"/>
            <a:ext cx="487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Matrix-Vector notation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4C556A-46CF-944F-BF8B-F0DE661AE4BD}"/>
              </a:ext>
            </a:extLst>
          </p:cNvPr>
          <p:cNvCxnSpPr/>
          <p:nvPr/>
        </p:nvCxnSpPr>
        <p:spPr>
          <a:xfrm>
            <a:off x="3657600" y="1556144"/>
            <a:ext cx="0" cy="507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6F18B2F-96A0-A143-853F-D9D6E2A53E34}"/>
              </a:ext>
            </a:extLst>
          </p:cNvPr>
          <p:cNvGrpSpPr/>
          <p:nvPr/>
        </p:nvGrpSpPr>
        <p:grpSpPr>
          <a:xfrm>
            <a:off x="176127" y="4251563"/>
            <a:ext cx="2642303" cy="2377837"/>
            <a:chOff x="4140234" y="3563528"/>
            <a:chExt cx="2701434" cy="315988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C1C905-D3A8-0A4A-81BC-9F428CC2D5FE}"/>
                </a:ext>
              </a:extLst>
            </p:cNvPr>
            <p:cNvGrpSpPr/>
            <p:nvPr/>
          </p:nvGrpSpPr>
          <p:grpSpPr>
            <a:xfrm>
              <a:off x="4159367" y="3563528"/>
              <a:ext cx="2682301" cy="3159882"/>
              <a:chOff x="4173323" y="3042746"/>
              <a:chExt cx="4638391" cy="3680665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C0F0FA26-2F7E-004A-8E3F-E2545987A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1620" y="4133300"/>
                <a:ext cx="3187700" cy="66040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783A78E-06E2-FD4E-A19A-DD587C22F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3303" y="5438569"/>
                <a:ext cx="3291125" cy="52697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13757A-10C0-E24D-AE54-E3511C35D6B2}"/>
                  </a:ext>
                </a:extLst>
              </p:cNvPr>
              <p:cNvSpPr txBox="1"/>
              <p:nvPr/>
            </p:nvSpPr>
            <p:spPr>
              <a:xfrm>
                <a:off x="4191251" y="3852862"/>
                <a:ext cx="4620463" cy="35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For hidden nodes error at  t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9644832-54F2-374B-BA67-0E2F6916C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3323" y="3271586"/>
                <a:ext cx="2628902" cy="57150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31CD14-AD1E-0F4A-8799-018F1E696DAE}"/>
                  </a:ext>
                </a:extLst>
              </p:cNvPr>
              <p:cNvSpPr txBox="1"/>
              <p:nvPr/>
            </p:nvSpPr>
            <p:spPr>
              <a:xfrm>
                <a:off x="4173323" y="3042746"/>
                <a:ext cx="33600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Error (definition)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FC7540-2CEA-D747-A81D-FA284C696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8620" y="6268390"/>
                <a:ext cx="3283287" cy="45502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EE9817F-94ED-B048-B7DE-988846EF7D05}"/>
                  </a:ext>
                </a:extLst>
              </p:cNvPr>
              <p:cNvSpPr txBox="1"/>
              <p:nvPr/>
            </p:nvSpPr>
            <p:spPr>
              <a:xfrm>
                <a:off x="4191251" y="5914303"/>
                <a:ext cx="4620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dirty="0"/>
                  <a:t>U </a:t>
                </a:r>
                <a:r>
                  <a:rPr lang="en-US" sz="1400" dirty="0"/>
                  <a:t>change(</a:t>
                </a:r>
                <a:r>
                  <a:rPr lang="en-US" sz="1400" dirty="0" err="1"/>
                  <a:t>hidden</a:t>
                </a:r>
                <a:r>
                  <a:rPr lang="en-US" sz="1400" dirty="0" err="1">
                    <a:sym typeface="Wingdings" pitchFamily="2" charset="2"/>
                  </a:rPr>
                  <a:t>hidden</a:t>
                </a:r>
                <a:r>
                  <a:rPr lang="en-US" sz="1400" dirty="0">
                    <a:sym typeface="Wingdings" pitchFamily="2" charset="2"/>
                  </a:rPr>
                  <a:t>)</a:t>
                </a:r>
                <a:endParaRPr lang="en-US" sz="1400" b="1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B310EB6-A6A4-9945-A9E1-12832F7E4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8621" y="4793700"/>
                <a:ext cx="2933699" cy="44481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9AB7E6-F6D7-CA40-B550-53C547F01B19}"/>
                </a:ext>
              </a:extLst>
            </p:cNvPr>
            <p:cNvSpPr txBox="1"/>
            <p:nvPr/>
          </p:nvSpPr>
          <p:spPr>
            <a:xfrm>
              <a:off x="4140234" y="5354516"/>
              <a:ext cx="25180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/>
                <a:t>V </a:t>
              </a:r>
              <a:r>
                <a:rPr lang="en-US" sz="1400" dirty="0"/>
                <a:t>change(</a:t>
              </a:r>
              <a:r>
                <a:rPr lang="en-US" sz="1400" dirty="0" err="1"/>
                <a:t>input</a:t>
              </a:r>
              <a:r>
                <a:rPr lang="en-US" sz="1400" dirty="0" err="1">
                  <a:sym typeface="Wingdings" pitchFamily="2" charset="2"/>
                </a:rPr>
                <a:t>hidden</a:t>
              </a:r>
              <a:r>
                <a:rPr lang="en-US" sz="1400" dirty="0">
                  <a:sym typeface="Wingdings" pitchFamily="2" charset="2"/>
                </a:rPr>
                <a:t>)</a:t>
              </a:r>
              <a:endParaRPr lang="en-US" sz="140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7069E6C-D00B-0F4C-A51C-BD2ABF2D9371}"/>
              </a:ext>
            </a:extLst>
          </p:cNvPr>
          <p:cNvSpPr txBox="1"/>
          <p:nvPr/>
        </p:nvSpPr>
        <p:spPr>
          <a:xfrm>
            <a:off x="3976559" y="1648054"/>
            <a:ext cx="4871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Matrix-Vector notation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119328-46A2-8444-8C3B-804286DBA599}"/>
              </a:ext>
            </a:extLst>
          </p:cNvPr>
          <p:cNvSpPr txBox="1"/>
          <p:nvPr/>
        </p:nvSpPr>
        <p:spPr>
          <a:xfrm>
            <a:off x="3976559" y="2077032"/>
            <a:ext cx="4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Back Propagation Through Time training,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F2F1C5-23B3-7D43-818B-7B73F4D798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0218" y="2588494"/>
            <a:ext cx="4960543" cy="549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AB34A4-418E-9C4C-9D34-3AA4A9FC74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5416" y="3806447"/>
            <a:ext cx="4986339" cy="168828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79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9F44-E47C-9F45-8CF7-682B8EBE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</a:t>
            </a:r>
            <a:r>
              <a:rPr lang="ko-KR" altLang="en-US" dirty="0"/>
              <a:t>을 사용하는 이유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0C351-F93E-6B46-890F-DAEA96938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Slide</a:t>
            </a:r>
            <a:r>
              <a:rPr lang="ko-KR" altLang="en-US" dirty="0"/>
              <a:t> </a:t>
            </a:r>
            <a:r>
              <a:rPr lang="en-US" altLang="ko-KR" dirty="0"/>
              <a:t>Credit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패스트캠퍼스 </a:t>
            </a:r>
            <a:r>
              <a:rPr lang="en-US" altLang="ko-KR" dirty="0"/>
              <a:t>–</a:t>
            </a:r>
            <a:r>
              <a:rPr lang="ko-KR" altLang="en-US" dirty="0"/>
              <a:t>딥러닝 영상인식 강의자료 </a:t>
            </a:r>
            <a:r>
              <a:rPr lang="en-US" altLang="ko-KR" dirty="0"/>
              <a:t>by Solaris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095D5-9462-B84E-9B73-F33AF22A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2016178"/>
            <a:ext cx="6845300" cy="41148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894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A4EF-9C0E-5843-BD1E-D0B76612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Truncated-BPTT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7FA9B-A5B6-5546-A751-597CB8BEA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627474"/>
            <a:ext cx="6604000" cy="4292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1D9A93-6783-8D46-9A8C-85E2840CE9C2}"/>
              </a:ext>
            </a:extLst>
          </p:cNvPr>
          <p:cNvSpPr txBox="1">
            <a:spLocks/>
          </p:cNvSpPr>
          <p:nvPr/>
        </p:nvSpPr>
        <p:spPr>
          <a:xfrm>
            <a:off x="32480" y="6540239"/>
            <a:ext cx="8915400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Slide</a:t>
            </a:r>
            <a:r>
              <a:rPr lang="ko-KR" altLang="en-US" dirty="0"/>
              <a:t> </a:t>
            </a:r>
            <a:r>
              <a:rPr lang="en-US" altLang="ko-KR" dirty="0"/>
              <a:t>Credit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패스트캠퍼스 </a:t>
            </a:r>
            <a:r>
              <a:rPr lang="en-US" altLang="ko-KR" dirty="0"/>
              <a:t>–</a:t>
            </a:r>
            <a:r>
              <a:rPr lang="ko-KR" altLang="en-US" dirty="0"/>
              <a:t>딥러닝 영상인식 강의자료 </a:t>
            </a:r>
            <a:r>
              <a:rPr lang="en-US" altLang="ko-KR" dirty="0"/>
              <a:t>by Solaris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3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C407-9E7B-044E-A984-DF108540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01091"/>
            <a:ext cx="9144000" cy="139318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C014F-4D5F-1840-A283-45D0C56E86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6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E974-FA53-B742-B2BF-1B873BC2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Unfolded Recurrent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BAD66-7431-6A4A-AE99-8AC00786DC3E}"/>
              </a:ext>
            </a:extLst>
          </p:cNvPr>
          <p:cNvSpPr txBox="1"/>
          <p:nvPr/>
        </p:nvSpPr>
        <p:spPr>
          <a:xfrm>
            <a:off x="246185" y="1565031"/>
            <a:ext cx="8669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RNN</a:t>
            </a:r>
            <a:r>
              <a:rPr lang="ko-KR" altLang="en-US" dirty="0"/>
              <a:t>을 다른 관점으로 바라보면</a:t>
            </a:r>
            <a:r>
              <a:rPr lang="en-US" altLang="ko-KR" dirty="0"/>
              <a:t>,</a:t>
            </a:r>
            <a:r>
              <a:rPr lang="ko-KR" altLang="en-US" dirty="0"/>
              <a:t> 일반적인 </a:t>
            </a:r>
            <a:r>
              <a:rPr lang="en-US" altLang="ko-KR" dirty="0"/>
              <a:t>Neural Networks</a:t>
            </a:r>
            <a:r>
              <a:rPr lang="ko-KR" altLang="en-US" dirty="0"/>
              <a:t>을 펼친</a:t>
            </a:r>
            <a:r>
              <a:rPr lang="en-US" altLang="ko-KR" dirty="0"/>
              <a:t>(Unfolded) </a:t>
            </a:r>
            <a:r>
              <a:rPr lang="ko-KR" altLang="en-US" dirty="0"/>
              <a:t>형태로 생각할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예를 들어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개의 단어로 이루어진 문장을 </a:t>
            </a:r>
            <a:r>
              <a:rPr lang="en-US" altLang="ko-KR" dirty="0"/>
              <a:t>RNNs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사용한다면</a:t>
            </a:r>
            <a:r>
              <a:rPr lang="en-US" altLang="ko-KR" dirty="0"/>
              <a:t>,</a:t>
            </a:r>
            <a:r>
              <a:rPr lang="ko-KR" altLang="en-US" dirty="0"/>
              <a:t> 아래와 같이 순환연결이 없는 </a:t>
            </a:r>
            <a:r>
              <a:rPr lang="en-US" altLang="ko-KR" dirty="0"/>
              <a:t>Neural Networks</a:t>
            </a:r>
            <a:r>
              <a:rPr lang="ko-KR" altLang="en-US" dirty="0"/>
              <a:t>를 </a:t>
            </a:r>
            <a:r>
              <a:rPr lang="en-US" altLang="ko-KR" dirty="0"/>
              <a:t>5</a:t>
            </a:r>
            <a:r>
              <a:rPr lang="ko-KR" altLang="en-US" dirty="0"/>
              <a:t>층</a:t>
            </a:r>
            <a:r>
              <a:rPr lang="en-US" altLang="ko-KR" dirty="0"/>
              <a:t>(5-Layer)</a:t>
            </a:r>
            <a:r>
              <a:rPr lang="ko-KR" altLang="en-US" dirty="0"/>
              <a:t> 쌓은 것으로 바라볼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B7BFF-114D-6B41-9B69-8A92754E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5" y="3464169"/>
            <a:ext cx="3697536" cy="19039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68E91E-8BC2-3243-A7C7-FCA0C59CDB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35170" y="6387841"/>
            <a:ext cx="8915400" cy="593254"/>
          </a:xfrm>
        </p:spPr>
        <p:txBody>
          <a:bodyPr>
            <a:noAutofit/>
          </a:bodyPr>
          <a:lstStyle/>
          <a:p>
            <a:r>
              <a:rPr lang="en-US" altLang="ko-KR" dirty="0"/>
              <a:t>Slide credit: </a:t>
            </a:r>
            <a:r>
              <a:rPr lang="ko-KR" altLang="en-US" dirty="0"/>
              <a:t>패스트 캠퍼스 </a:t>
            </a:r>
            <a:r>
              <a:rPr lang="en-US" altLang="ko-KR" dirty="0"/>
              <a:t>–</a:t>
            </a:r>
            <a:r>
              <a:rPr lang="ko-KR" altLang="en-US" dirty="0"/>
              <a:t> 딥러닝 영상인식 강의자료 </a:t>
            </a:r>
            <a:r>
              <a:rPr lang="en-US" altLang="ko-KR" dirty="0"/>
              <a:t>by Solaris</a:t>
            </a:r>
            <a:br>
              <a:rPr lang="en-US" altLang="ko-KR" dirty="0"/>
            </a:br>
            <a:r>
              <a:rPr lang="en-US" altLang="ko-KR" dirty="0"/>
              <a:t>Picture credit : hands-on-machine learning with </a:t>
            </a:r>
            <a:r>
              <a:rPr lang="en-US" altLang="ko-KR" dirty="0" err="1"/>
              <a:t>Scikit</a:t>
            </a:r>
            <a:r>
              <a:rPr lang="en-US" altLang="ko-KR" dirty="0"/>
              <a:t>-learn and </a:t>
            </a:r>
            <a:r>
              <a:rPr lang="en-US" altLang="ko-KR" dirty="0" err="1"/>
              <a:t>tensorflow</a:t>
            </a:r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35529-1E65-0341-B6F0-7371B2F9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086" y="3640016"/>
            <a:ext cx="4158699" cy="1582616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59077A0A-126E-234B-A843-84D29A010748}"/>
              </a:ext>
            </a:extLst>
          </p:cNvPr>
          <p:cNvSpPr/>
          <p:nvPr/>
        </p:nvSpPr>
        <p:spPr>
          <a:xfrm>
            <a:off x="1992086" y="5061857"/>
            <a:ext cx="342900" cy="3063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D82E7-80D1-9246-B4A2-F4DDB588DD5A}"/>
              </a:ext>
            </a:extLst>
          </p:cNvPr>
          <p:cNvSpPr txBox="1"/>
          <p:nvPr/>
        </p:nvSpPr>
        <p:spPr>
          <a:xfrm>
            <a:off x="1681843" y="5420636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Vector!!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8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FD47F-C6AC-6643-B4EB-E51067FE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Unfolded RNN </a:t>
            </a:r>
            <a:r>
              <a:rPr lang="ko-KR" altLang="en-US" dirty="0"/>
              <a:t>예시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06CE8-BBED-5445-A0FA-610BC58AE9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6453155"/>
            <a:ext cx="8915400" cy="182563"/>
          </a:xfrm>
        </p:spPr>
        <p:txBody>
          <a:bodyPr/>
          <a:lstStyle/>
          <a:p>
            <a:r>
              <a:rPr lang="en-US" dirty="0"/>
              <a:t>Picture credit : Andrej </a:t>
            </a:r>
            <a:r>
              <a:rPr lang="en-US" dirty="0" err="1"/>
              <a:t>Karpathy’s</a:t>
            </a:r>
            <a:r>
              <a:rPr lang="en-US" dirty="0"/>
              <a:t> Blog, http://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FF18A-3CC5-3440-9177-83B40E9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8" y="1595904"/>
            <a:ext cx="5858691" cy="462528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91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75F7BB-96BE-154D-8E36-3B3DF162C90A}"/>
              </a:ext>
            </a:extLst>
          </p:cNvPr>
          <p:cNvGrpSpPr/>
          <p:nvPr/>
        </p:nvGrpSpPr>
        <p:grpSpPr>
          <a:xfrm>
            <a:off x="4260506" y="1318836"/>
            <a:ext cx="4109771" cy="3489416"/>
            <a:chOff x="4260506" y="1318836"/>
            <a:chExt cx="4109771" cy="34894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8EDFD4-547A-C849-966B-DE13579B1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0506" y="1318836"/>
              <a:ext cx="4109771" cy="34894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6F1B9E-4458-7C44-B554-0B7D5A7EA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059" y="3943109"/>
              <a:ext cx="2391507" cy="8509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43CB6D-B1D6-1042-8EC2-40D2B160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r>
              <a:rPr lang="ko-KR" altLang="en-US" dirty="0"/>
              <a:t>에서의 연산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19088-1AFD-2943-B694-9F8D039B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109" y="1653689"/>
            <a:ext cx="2492837" cy="271487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283984-B70D-3E47-A78C-D80960E8EB66}"/>
              </a:ext>
            </a:extLst>
          </p:cNvPr>
          <p:cNvSpPr txBox="1">
            <a:spLocks/>
          </p:cNvSpPr>
          <p:nvPr/>
        </p:nvSpPr>
        <p:spPr>
          <a:xfrm>
            <a:off x="-5865" y="6434729"/>
            <a:ext cx="8915400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Source : </a:t>
            </a:r>
            <a:r>
              <a:rPr lang="ko-KR" altLang="en-US" dirty="0"/>
              <a:t>패스트 캠퍼스 </a:t>
            </a:r>
            <a:r>
              <a:rPr lang="en-US" altLang="ko-KR" dirty="0"/>
              <a:t>–</a:t>
            </a:r>
            <a:r>
              <a:rPr lang="ko-KR" altLang="en-US" dirty="0"/>
              <a:t> 딥러닝 영상인식 강의자료 </a:t>
            </a:r>
            <a:r>
              <a:rPr lang="en-US" altLang="ko-KR" dirty="0"/>
              <a:t>by Solaris</a:t>
            </a:r>
            <a:br>
              <a:rPr lang="en-US" altLang="ko-KR" dirty="0"/>
            </a:br>
            <a:r>
              <a:rPr lang="en-US" altLang="ko-KR" dirty="0"/>
              <a:t>                supervised sequence labelling with RNNs, Alex Graves.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3818D-FF4E-ED49-A085-41D548B94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94" y="4368559"/>
            <a:ext cx="3502414" cy="1781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FB6C8A-4F05-C54C-BBE1-42BE577A0580}"/>
                  </a:ext>
                </a:extLst>
              </p:cNvPr>
              <p:cNvSpPr txBox="1"/>
              <p:nvPr/>
            </p:nvSpPr>
            <p:spPr>
              <a:xfrm>
                <a:off x="4273059" y="4583100"/>
                <a:ext cx="4495800" cy="186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서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h𝑖𝑑𝑑𝑒𝑛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으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로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가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연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결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에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해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되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</m:sSubSup>
                    </m:oMath>
                  </m:oMathPara>
                </a14:m>
                <a:r>
                  <a:rPr lang="en-US" altLang="ko-KR" sz="1400" b="0" dirty="0"/>
                  <a:t/>
                </a:r>
                <a:br>
                  <a:rPr lang="en-US" altLang="ko-KR" sz="1400" b="0" dirty="0"/>
                </a:br>
                <a:endParaRPr lang="en-US" altLang="ko-KR" sz="1400" b="0" dirty="0"/>
              </a:p>
              <a:p>
                <a:r>
                  <a:rPr lang="en-US" sz="1400" dirty="0"/>
                  <a:t>: </a:t>
                </a:r>
                <a:r>
                  <a:rPr lang="ko-KR" altLang="en-US" sz="1400" dirty="0"/>
                  <a:t>시간 </a:t>
                </a:r>
                <a:r>
                  <a:rPr lang="en-US" altLang="ko-KR" sz="1400" dirty="0"/>
                  <a:t>(t-1)</a:t>
                </a:r>
                <a:r>
                  <a:rPr lang="ko-KR" altLang="en-US" sz="1400" dirty="0"/>
                  <a:t>에서의 </a:t>
                </a:r>
                <a:r>
                  <a:rPr lang="en-US" altLang="ko-KR" sz="1400" dirty="0"/>
                  <a:t>hidden</a:t>
                </a:r>
                <a:r>
                  <a:rPr lang="ko-KR" altLang="en-US" sz="1400" dirty="0"/>
                  <a:t>에서 시간 </a:t>
                </a:r>
                <a:r>
                  <a:rPr lang="en-US" altLang="ko-KR" sz="1400" dirty="0"/>
                  <a:t>t</a:t>
                </a:r>
                <a:r>
                  <a:rPr lang="ko-KR" altLang="en-US" sz="1400" dirty="0"/>
                  <a:t>로의 </a:t>
                </a:r>
                <a:r>
                  <a:rPr lang="en-US" altLang="ko-KR" sz="1400" dirty="0"/>
                  <a:t>hidden</a:t>
                </a:r>
                <a:r>
                  <a:rPr lang="ko-KR" altLang="en-US" sz="1400" dirty="0"/>
                  <a:t>으로 가는 연결에 해당되는 </a:t>
                </a:r>
                <a:r>
                  <a:rPr lang="en-US" altLang="ko-KR" sz="1400" dirty="0"/>
                  <a:t>weights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400" b="0" dirty="0"/>
              </a:p>
              <a:p>
                <a:pPr algn="just"/>
                <a:r>
                  <a:rPr lang="en-US" sz="1400" dirty="0"/>
                  <a:t>: </a:t>
                </a:r>
                <a:r>
                  <a:rPr lang="ko-KR" altLang="en-US" sz="1400" dirty="0"/>
                  <a:t>시간 </a:t>
                </a:r>
                <a:r>
                  <a:rPr lang="en-US" altLang="ko-KR" sz="1400" dirty="0"/>
                  <a:t>t</a:t>
                </a:r>
                <a:r>
                  <a:rPr lang="ko-KR" altLang="en-US" sz="1400" dirty="0"/>
                  <a:t>에서의 </a:t>
                </a:r>
                <a:r>
                  <a:rPr lang="en-US" altLang="ko-KR" sz="1400" dirty="0"/>
                  <a:t>hidden</a:t>
                </a:r>
                <a:r>
                  <a:rPr lang="ko-KR" altLang="en-US" sz="1400" dirty="0"/>
                  <a:t>에서 </a:t>
                </a:r>
                <a:r>
                  <a:rPr lang="en-US" altLang="ko-KR" sz="1400" dirty="0"/>
                  <a:t>output</a:t>
                </a:r>
                <a:r>
                  <a:rPr lang="ko-KR" altLang="en-US" sz="1400" dirty="0"/>
                  <a:t>으로 가는 연결에 해당되는 </a:t>
                </a:r>
                <a:r>
                  <a:rPr lang="en-US" altLang="ko-KR" sz="1400" dirty="0"/>
                  <a:t>weights</a:t>
                </a:r>
                <a:endParaRPr lang="en-US" sz="1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FB6C8A-4F05-C54C-BBE1-42BE577A0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59" y="4583100"/>
                <a:ext cx="4495800" cy="1868075"/>
              </a:xfrm>
              <a:prstGeom prst="rect">
                <a:avLst/>
              </a:prstGeom>
              <a:blipFill>
                <a:blip r:embed="rId6"/>
                <a:stretch>
                  <a:fillRect l="-282" r="-2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475D68F-0502-B342-9916-88C7F7E969EE}"/>
              </a:ext>
            </a:extLst>
          </p:cNvPr>
          <p:cNvSpPr/>
          <p:nvPr/>
        </p:nvSpPr>
        <p:spPr>
          <a:xfrm>
            <a:off x="6520959" y="3903785"/>
            <a:ext cx="2098016" cy="90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Activation –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Sigmoid or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06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D9C4-B992-2B41-B639-D6C5DDA4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ko-KR" altLang="en-US" dirty="0"/>
              <a:t>특징 </a:t>
            </a:r>
            <a:r>
              <a:rPr lang="en-US" altLang="ko-KR" dirty="0"/>
              <a:t>1</a:t>
            </a:r>
            <a:r>
              <a:rPr lang="ko-KR" altLang="en-US" dirty="0"/>
              <a:t>  </a:t>
            </a:r>
            <a:r>
              <a:rPr lang="en-US" altLang="ko-KR" dirty="0"/>
              <a:t>- Memory Cell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C5938-E7A8-D24B-A020-4E93932E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081" y="1670539"/>
            <a:ext cx="3519319" cy="1647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4029B-CC7D-8343-9F48-5B8C78E01651}"/>
              </a:ext>
            </a:extLst>
          </p:cNvPr>
          <p:cNvSpPr txBox="1"/>
          <p:nvPr/>
        </p:nvSpPr>
        <p:spPr>
          <a:xfrm>
            <a:off x="52755" y="1461258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Since the output of a recurrent neuron at time step t is a function of all the inputs from previous time steps, you could say it has</a:t>
            </a:r>
            <a:r>
              <a:rPr lang="en-US" dirty="0">
                <a:solidFill>
                  <a:srgbClr val="FF0000"/>
                </a:solidFill>
              </a:rPr>
              <a:t> a form of memory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A part of a RNN that preserves some state across time steps = </a:t>
            </a:r>
            <a:r>
              <a:rPr lang="en-US" dirty="0">
                <a:solidFill>
                  <a:srgbClr val="FF0000"/>
                </a:solidFill>
              </a:rPr>
              <a:t>a memory cell</a:t>
            </a:r>
            <a:r>
              <a:rPr lang="en-US" dirty="0"/>
              <a:t> ( simply, </a:t>
            </a:r>
            <a:r>
              <a:rPr lang="en-US" dirty="0">
                <a:solidFill>
                  <a:srgbClr val="FF0000"/>
                </a:solidFill>
              </a:rPr>
              <a:t>cell</a:t>
            </a:r>
            <a:r>
              <a:rPr lang="en-US" dirty="0"/>
              <a:t> )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4F402F-1D08-7547-BF04-EDB27D992998}"/>
              </a:ext>
            </a:extLst>
          </p:cNvPr>
          <p:cNvSpPr txBox="1"/>
          <p:nvPr/>
        </p:nvSpPr>
        <p:spPr>
          <a:xfrm>
            <a:off x="114300" y="3447092"/>
            <a:ext cx="8686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Therefore, an RNN can map </a:t>
            </a:r>
            <a:r>
              <a:rPr lang="en-US" dirty="0">
                <a:solidFill>
                  <a:srgbClr val="FF0000"/>
                </a:solidFill>
              </a:rPr>
              <a:t>from the entire history of previous inputs to each output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따라서 앞에서 얻은 정보가 뒤에서 얻은 데이터와 연관관계를 가지는 데이터를 다룰 때</a:t>
            </a:r>
            <a:r>
              <a:rPr lang="en-US" altLang="ko-KR" dirty="0"/>
              <a:t>,</a:t>
            </a:r>
            <a:r>
              <a:rPr lang="ko-KR" altLang="en-US" dirty="0"/>
              <a:t> 매우 강력한 효과를 발휘한다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인간의 언어</a:t>
            </a:r>
            <a:r>
              <a:rPr lang="en-US" altLang="ko-KR" dirty="0"/>
              <a:t>(Natural Language)</a:t>
            </a:r>
            <a:r>
              <a:rPr lang="ko-KR" altLang="en-US" dirty="0"/>
              <a:t>는 앞뒤 문맥</a:t>
            </a:r>
            <a:r>
              <a:rPr lang="en-US" altLang="ko-KR" dirty="0"/>
              <a:t>(Context)</a:t>
            </a:r>
            <a:r>
              <a:rPr lang="ko-KR" altLang="en-US" dirty="0"/>
              <a:t>를 가지고 있기 때문에 </a:t>
            </a:r>
            <a:r>
              <a:rPr lang="en-US" altLang="ko-KR" dirty="0"/>
              <a:t>RNN</a:t>
            </a:r>
            <a:r>
              <a:rPr lang="ko-KR" altLang="en-US" dirty="0"/>
              <a:t>을 적용하기 매우 적합한다</a:t>
            </a:r>
            <a:r>
              <a:rPr lang="en-US" altLang="ko-KR" dirty="0"/>
              <a:t>.</a:t>
            </a:r>
            <a:r>
              <a:rPr lang="ko-KR" altLang="en-US" dirty="0"/>
              <a:t> 예를 들어 </a:t>
            </a:r>
            <a:r>
              <a:rPr lang="en-US" altLang="ko-KR" dirty="0"/>
              <a:t>‘</a:t>
            </a:r>
            <a:r>
              <a:rPr lang="ko-KR" altLang="en-US" dirty="0"/>
              <a:t>푸른 하늘에 </a:t>
            </a:r>
            <a:r>
              <a:rPr lang="en-US" altLang="ko-KR" dirty="0"/>
              <a:t>OO</a:t>
            </a:r>
            <a:r>
              <a:rPr lang="ko-KR" altLang="en-US" dirty="0"/>
              <a:t>이 떠있다</a:t>
            </a:r>
            <a:r>
              <a:rPr lang="en-US" altLang="ko-KR" dirty="0"/>
              <a:t>.</a:t>
            </a:r>
            <a:r>
              <a:rPr lang="ko-KR" altLang="en-US" dirty="0"/>
              <a:t>＇라는 문장에서 </a:t>
            </a:r>
            <a:r>
              <a:rPr lang="en-US" altLang="ko-KR" dirty="0"/>
              <a:t>OO</a:t>
            </a:r>
            <a:r>
              <a:rPr lang="ko-KR" altLang="en-US" dirty="0"/>
              <a:t>에 들어갈 단어를 예측하고자 한다면</a:t>
            </a:r>
            <a:r>
              <a:rPr lang="en-US" altLang="ko-KR" dirty="0"/>
              <a:t>,</a:t>
            </a:r>
            <a:r>
              <a:rPr lang="ko-KR" altLang="en-US" dirty="0"/>
              <a:t> 앞의 정보인 푸른</a:t>
            </a:r>
            <a:r>
              <a:rPr lang="en-US" altLang="ko-KR" dirty="0"/>
              <a:t>,</a:t>
            </a:r>
            <a:r>
              <a:rPr lang="ko-KR" altLang="en-US" dirty="0"/>
              <a:t> 하늘이라는 단어를 통해 </a:t>
            </a:r>
            <a:r>
              <a:rPr lang="en-US" altLang="ko-KR" dirty="0"/>
              <a:t>‘</a:t>
            </a:r>
            <a:r>
              <a:rPr lang="ko-KR" altLang="en-US" dirty="0"/>
              <a:t>구름</a:t>
            </a:r>
            <a:r>
              <a:rPr lang="en-US" altLang="ko-KR" dirty="0"/>
              <a:t>’</a:t>
            </a:r>
            <a:r>
              <a:rPr lang="ko-KR" altLang="en-US" dirty="0"/>
              <a:t>이라는 것을 예측할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D95F00-D2D9-5D48-8789-38A4AD231BC1}"/>
              </a:ext>
            </a:extLst>
          </p:cNvPr>
          <p:cNvSpPr txBox="1">
            <a:spLocks/>
          </p:cNvSpPr>
          <p:nvPr/>
        </p:nvSpPr>
        <p:spPr>
          <a:xfrm>
            <a:off x="152400" y="6223709"/>
            <a:ext cx="8915400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Source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패스트 캠퍼스 </a:t>
            </a:r>
            <a:r>
              <a:rPr lang="en-US" altLang="ko-KR" dirty="0"/>
              <a:t>–</a:t>
            </a:r>
            <a:r>
              <a:rPr lang="ko-KR" altLang="en-US" dirty="0"/>
              <a:t> 딥러닝 영상인식 강의자료 </a:t>
            </a:r>
            <a:r>
              <a:rPr lang="en-US" altLang="ko-KR" dirty="0"/>
              <a:t>by Solaris</a:t>
            </a:r>
            <a:br>
              <a:rPr lang="en-US" altLang="ko-KR" dirty="0"/>
            </a:br>
            <a:r>
              <a:rPr lang="en-US" altLang="ko-KR" dirty="0"/>
              <a:t>                hands on machine learning with </a:t>
            </a:r>
            <a:r>
              <a:rPr lang="en-US" altLang="ko-KR" dirty="0" err="1"/>
              <a:t>scikit</a:t>
            </a:r>
            <a:r>
              <a:rPr lang="en-US" altLang="ko-KR" dirty="0"/>
              <a:t> learn and </a:t>
            </a:r>
            <a:r>
              <a:rPr lang="en-US" altLang="ko-KR" dirty="0" err="1"/>
              <a:t>tensorflow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Supervised Sequence Labelling with Recurrent Neural Networks, Alex Graves.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18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7D385-6E56-8546-87A6-C1EEAD45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with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22D72-943E-5947-88A9-BDC90BBE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534886"/>
            <a:ext cx="8178800" cy="44026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E9B1D5-9DE7-CF4D-8856-A53D2D10825E}"/>
              </a:ext>
            </a:extLst>
          </p:cNvPr>
          <p:cNvSpPr txBox="1">
            <a:spLocks/>
          </p:cNvSpPr>
          <p:nvPr/>
        </p:nvSpPr>
        <p:spPr>
          <a:xfrm>
            <a:off x="0" y="6435137"/>
            <a:ext cx="8915400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Slide Credit : https://www.sintef.no/contentassets/9689621c8cda44d9b2bc91c5fba21135/bianchi.pdf</a:t>
            </a:r>
            <a:endParaRPr 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0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517C-D7A0-1E4D-AD50-D1291EB3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ko-KR" altLang="en-US" dirty="0"/>
              <a:t>특징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– shared weights at each time step t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10147-C699-7444-BCE3-09DE1B1D80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15766" y="6214415"/>
            <a:ext cx="8915400" cy="1053487"/>
          </a:xfrm>
        </p:spPr>
        <p:txBody>
          <a:bodyPr/>
          <a:lstStyle/>
          <a:p>
            <a:r>
              <a:rPr lang="en-US" dirty="0"/>
              <a:t>Source :</a:t>
            </a:r>
            <a:br>
              <a:rPr lang="en-US" dirty="0"/>
            </a:br>
            <a:r>
              <a:rPr lang="en-US" dirty="0"/>
              <a:t> https://</a:t>
            </a:r>
            <a:r>
              <a:rPr lang="en-US" dirty="0" err="1"/>
              <a:t>stats.stackexchange.com</a:t>
            </a:r>
            <a:r>
              <a:rPr lang="en-US" dirty="0"/>
              <a:t>/questions/221513/why-are-the-weights-of-</a:t>
            </a:r>
            <a:r>
              <a:rPr lang="en-US" dirty="0" err="1"/>
              <a:t>rnn</a:t>
            </a:r>
            <a:r>
              <a:rPr lang="en-US" dirty="0"/>
              <a:t>-</a:t>
            </a:r>
            <a:r>
              <a:rPr lang="en-US" dirty="0" err="1"/>
              <a:t>lstm</a:t>
            </a:r>
            <a:r>
              <a:rPr lang="en-US" dirty="0"/>
              <a:t>-networks-shared-across-time</a:t>
            </a:r>
            <a:br>
              <a:rPr lang="en-US" dirty="0"/>
            </a:br>
            <a:r>
              <a:rPr lang="en-US" dirty="0"/>
              <a:t> A gentle tutorial of recurrent neural network with error propagation, Gang Chen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5FE51-F9FB-C642-A09C-A1A84CDA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28" y="1390918"/>
            <a:ext cx="3896544" cy="2006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30F4-2413-8440-B868-65EFEABE313D}"/>
              </a:ext>
            </a:extLst>
          </p:cNvPr>
          <p:cNvSpPr txBox="1"/>
          <p:nvPr/>
        </p:nvSpPr>
        <p:spPr>
          <a:xfrm>
            <a:off x="126124" y="3405349"/>
            <a:ext cx="8789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'shared  weights’ comes from thinking RNNs as feedforward networks unrolled </a:t>
            </a:r>
            <a:br>
              <a:rPr lang="en-US" dirty="0"/>
            </a:br>
            <a:r>
              <a:rPr lang="en-US" dirty="0"/>
              <a:t>across time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Suppose RNN whose weights are a time-varying function ( keep the ability to process </a:t>
            </a:r>
            <a:r>
              <a:rPr lang="en-US" dirty="0" err="1"/>
              <a:t>vari</a:t>
            </a:r>
            <a:r>
              <a:rPr lang="en-US" altLang="ko-KR" dirty="0"/>
              <a:t>-</a:t>
            </a:r>
            <a:r>
              <a:rPr lang="en-US" dirty="0"/>
              <a:t>able length sequences)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Then, the number of parameters would </a:t>
            </a:r>
            <a:r>
              <a:rPr lang="en-US" dirty="0">
                <a:solidFill>
                  <a:srgbClr val="FF0000"/>
                </a:solidFill>
              </a:rPr>
              <a:t>grow linearly with the number of time steps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Even if </a:t>
            </a:r>
            <a:r>
              <a:rPr lang="en-US"/>
              <a:t>you </a:t>
            </a:r>
            <a:r>
              <a:rPr lang="en-US" smtClean="0"/>
              <a:t>add </a:t>
            </a:r>
            <a:r>
              <a:rPr lang="en-US" dirty="0"/>
              <a:t>the massive computational resources to run it and the massive data to constrain it, for long sequences, it would probably be easy to get overfitting.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Also, it would be hard to compute gradient at each time step 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>
                <a:sym typeface="Wingdings" pitchFamily="2" charset="2"/>
              </a:rPr>
              <a:t> Therefore, sharing weights for any sequential length can generalize the model well </a:t>
            </a:r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4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AA37D-5AEE-BB4A-B53D-527B9E9E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ko-KR" altLang="en-US" dirty="0"/>
              <a:t>특징 </a:t>
            </a:r>
            <a:r>
              <a:rPr lang="en-US" altLang="ko-KR" dirty="0"/>
              <a:t>3 (?)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hyperbolic tangent activation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5D2E-B438-C74C-B428-DD8C3CCD0D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DBE17-48F7-CE41-8229-8417F7879671}"/>
              </a:ext>
            </a:extLst>
          </p:cNvPr>
          <p:cNvSpPr txBox="1"/>
          <p:nvPr/>
        </p:nvSpPr>
        <p:spPr>
          <a:xfrm>
            <a:off x="386255" y="1923537"/>
            <a:ext cx="83714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대부분의 </a:t>
            </a:r>
            <a:r>
              <a:rPr lang="en-US" altLang="ko-KR" dirty="0" err="1"/>
              <a:t>rnn</a:t>
            </a:r>
            <a:r>
              <a:rPr lang="ko-KR" altLang="en-US" dirty="0"/>
              <a:t>의 구조가 </a:t>
            </a:r>
            <a:r>
              <a:rPr lang="en-US" altLang="ko-KR" dirty="0"/>
              <a:t>hidden layer</a:t>
            </a:r>
            <a:r>
              <a:rPr lang="ko-KR" altLang="en-US" dirty="0"/>
              <a:t>부분에서 </a:t>
            </a:r>
            <a:r>
              <a:rPr lang="en-US" altLang="ko-KR" dirty="0"/>
              <a:t>hyperbolic tangent activation function</a:t>
            </a:r>
            <a:r>
              <a:rPr lang="ko-KR" altLang="en-US" dirty="0"/>
              <a:t>을 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altLang="ko-KR" dirty="0" err="1"/>
              <a:t>Relu</a:t>
            </a:r>
            <a:r>
              <a:rPr lang="ko-KR" altLang="en-US" dirty="0"/>
              <a:t>를 쓰는 구조도 가끔 논문에서 찾아볼 수 있었지만 그래도 대부분 </a:t>
            </a:r>
            <a:r>
              <a:rPr lang="en-US" altLang="ko-KR" dirty="0" err="1"/>
              <a:t>tanh</a:t>
            </a:r>
            <a:r>
              <a:rPr lang="ko-KR" altLang="en-US" dirty="0"/>
              <a:t>을 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r>
              <a:rPr lang="ko-KR" altLang="en-US" dirty="0"/>
              <a:t>이유를 찾아보려고 했지만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google scholar</a:t>
            </a:r>
            <a:r>
              <a:rPr lang="ko-KR" altLang="en-US" dirty="0"/>
              <a:t>검색에서도</a:t>
            </a:r>
            <a:r>
              <a:rPr lang="en-US" altLang="ko-KR" dirty="0"/>
              <a:t>,</a:t>
            </a:r>
            <a:r>
              <a:rPr lang="ko-KR" altLang="en-US" dirty="0"/>
              <a:t> 구글링에서도 명확한 대답을 찾을 수가 없었다</a:t>
            </a:r>
            <a:r>
              <a:rPr lang="en-US" altLang="ko-KR" dirty="0"/>
              <a:t>.</a:t>
            </a:r>
            <a:r>
              <a:rPr lang="ko-KR" altLang="en-US" dirty="0"/>
              <a:t> 그 중에서 그럴 듯한 설명을 한 </a:t>
            </a:r>
            <a:r>
              <a:rPr lang="en-US" altLang="ko-KR" dirty="0"/>
              <a:t>slide</a:t>
            </a:r>
            <a:r>
              <a:rPr lang="ko-KR" altLang="en-US" dirty="0"/>
              <a:t>를 발견하였다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AAC1-4AD9-CE44-B237-7E432671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299" y="2436710"/>
            <a:ext cx="3327400" cy="635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69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5876</TotalTime>
  <Words>935</Words>
  <Application>Microsoft Office PowerPoint</Application>
  <PresentationFormat>화면 슬라이드 쇼(4:3)</PresentationFormat>
  <Paragraphs>174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딥러닝 세미나 </vt:lpstr>
      <vt:lpstr>Recurrent Neural Network </vt:lpstr>
      <vt:lpstr>Unfolded Recurrent Neural Network</vt:lpstr>
      <vt:lpstr>Unfolded RNN 예시 </vt:lpstr>
      <vt:lpstr>Recurrent Neural Network에서의 연산</vt:lpstr>
      <vt:lpstr>RNN 특징 1  - Memory Cell </vt:lpstr>
      <vt:lpstr>Differences with CNN</vt:lpstr>
      <vt:lpstr>RNN 특징 2  – shared weights at each time step t </vt:lpstr>
      <vt:lpstr>RNN 특징 3 (?) - hyperbolic tangent activation function</vt:lpstr>
      <vt:lpstr>RNN 특징 3 (?) - hyperbolic tangent activation function</vt:lpstr>
      <vt:lpstr>Sequence Labelling -  Sequential data</vt:lpstr>
      <vt:lpstr>Sequence labelling  </vt:lpstr>
      <vt:lpstr>Sequence labelling</vt:lpstr>
      <vt:lpstr>Backpropagation Through Time(BPTT)</vt:lpstr>
      <vt:lpstr>Back Propagation Through Time</vt:lpstr>
      <vt:lpstr>Back Propagation Through Time</vt:lpstr>
      <vt:lpstr>Back Propagation Through Time</vt:lpstr>
      <vt:lpstr>Back Propagation Through Time</vt:lpstr>
      <vt:lpstr>Back Propagation Through Time</vt:lpstr>
      <vt:lpstr>Back Propagation Through Time</vt:lpstr>
      <vt:lpstr>Back Propagation Through Time</vt:lpstr>
      <vt:lpstr>Back Propagation Through Time</vt:lpstr>
      <vt:lpstr>Back Propagation 을 사용하는 이유</vt:lpstr>
      <vt:lpstr>Truncated-BPTT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세미나 </dc:title>
  <dc:creator>이선화</dc:creator>
  <cp:lastModifiedBy>이선화</cp:lastModifiedBy>
  <cp:revision>102</cp:revision>
  <cp:lastPrinted>2018-02-19T02:01:38Z</cp:lastPrinted>
  <dcterms:created xsi:type="dcterms:W3CDTF">2018-01-15T03:43:01Z</dcterms:created>
  <dcterms:modified xsi:type="dcterms:W3CDTF">2018-02-19T04:38:34Z</dcterms:modified>
</cp:coreProperties>
</file>